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15" r:id="rId1"/>
  </p:sldMasterIdLst>
  <p:sldIdLst>
    <p:sldId id="256" r:id="rId2"/>
    <p:sldId id="257" r:id="rId3"/>
    <p:sldId id="323" r:id="rId4"/>
    <p:sldId id="324" r:id="rId5"/>
    <p:sldId id="301" r:id="rId6"/>
    <p:sldId id="260" r:id="rId7"/>
    <p:sldId id="281" r:id="rId8"/>
    <p:sldId id="325" r:id="rId9"/>
    <p:sldId id="258" r:id="rId10"/>
    <p:sldId id="259" r:id="rId11"/>
    <p:sldId id="326" r:id="rId12"/>
    <p:sldId id="276" r:id="rId13"/>
    <p:sldId id="311" r:id="rId14"/>
    <p:sldId id="282" r:id="rId15"/>
    <p:sldId id="327" r:id="rId16"/>
    <p:sldId id="302" r:id="rId17"/>
    <p:sldId id="328" r:id="rId18"/>
    <p:sldId id="305" r:id="rId19"/>
    <p:sldId id="306" r:id="rId20"/>
    <p:sldId id="307" r:id="rId21"/>
    <p:sldId id="308" r:id="rId22"/>
    <p:sldId id="309" r:id="rId23"/>
    <p:sldId id="310" r:id="rId24"/>
    <p:sldId id="313" r:id="rId25"/>
    <p:sldId id="329" r:id="rId26"/>
    <p:sldId id="304" r:id="rId27"/>
    <p:sldId id="264" r:id="rId28"/>
    <p:sldId id="265" r:id="rId29"/>
    <p:sldId id="287" r:id="rId30"/>
    <p:sldId id="271" r:id="rId31"/>
    <p:sldId id="303" r:id="rId32"/>
    <p:sldId id="330" r:id="rId33"/>
    <p:sldId id="314" r:id="rId34"/>
    <p:sldId id="312" r:id="rId35"/>
    <p:sldId id="338" r:id="rId36"/>
    <p:sldId id="335" r:id="rId37"/>
    <p:sldId id="336" r:id="rId38"/>
    <p:sldId id="337" r:id="rId39"/>
    <p:sldId id="269" r:id="rId40"/>
    <p:sldId id="293" r:id="rId41"/>
    <p:sldId id="331" r:id="rId42"/>
    <p:sldId id="332" r:id="rId43"/>
    <p:sldId id="315" r:id="rId44"/>
    <p:sldId id="333" r:id="rId45"/>
    <p:sldId id="291" r:id="rId46"/>
    <p:sldId id="316" r:id="rId47"/>
    <p:sldId id="317" r:id="rId48"/>
    <p:sldId id="318" r:id="rId49"/>
    <p:sldId id="340" r:id="rId50"/>
    <p:sldId id="322" r:id="rId51"/>
    <p:sldId id="334" r:id="rId52"/>
    <p:sldId id="319" r:id="rId53"/>
    <p:sldId id="339" r:id="rId54"/>
    <p:sldId id="320" r:id="rId55"/>
    <p:sldId id="321" r:id="rId5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showPr>
  <p:clrMru>
    <a:srgbClr val="D7C80B"/>
    <a:srgbClr val="99CCFF"/>
    <a:srgbClr val="996600"/>
    <a:srgbClr val="00FF00"/>
    <a:srgbClr val="FFCCCC"/>
    <a:srgbClr val="66FFFF"/>
    <a:srgbClr val="CCFF99"/>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73" autoAdjust="0"/>
  </p:normalViewPr>
  <p:slideViewPr>
    <p:cSldViewPr>
      <p:cViewPr varScale="1">
        <p:scale>
          <a:sx n="83" d="100"/>
          <a:sy n="83" d="100"/>
        </p:scale>
        <p:origin x="-1426" y="-77"/>
      </p:cViewPr>
      <p:guideLst>
        <p:guide orient="horz" pos="2160"/>
        <p:guide pos="2784"/>
      </p:guideLst>
    </p:cSldViewPr>
  </p:slideViewPr>
  <p:outlineViewPr>
    <p:cViewPr>
      <p:scale>
        <a:sx n="33" d="100"/>
        <a:sy n="33" d="100"/>
      </p:scale>
      <p:origin x="0" y="17574"/>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endParaRPr lang="it-IT" altLang="en-US"/>
          </a:p>
        </p:txBody>
      </p:sp>
      <p:sp>
        <p:nvSpPr>
          <p:cNvPr id="5" name="Segnaposto piè di pagina 4"/>
          <p:cNvSpPr>
            <a:spLocks noGrp="1"/>
          </p:cNvSpPr>
          <p:nvPr>
            <p:ph type="ftr" sz="quarter" idx="11"/>
          </p:nvPr>
        </p:nvSpPr>
        <p:spPr/>
        <p:txBody>
          <a:bodyPr/>
          <a:lstStyle>
            <a:lvl1pPr>
              <a:defRPr/>
            </a:lvl1pPr>
          </a:lstStyle>
          <a:p>
            <a:pPr>
              <a:defRPr/>
            </a:pPr>
            <a:endParaRPr lang="it-IT" altLang="en-US"/>
          </a:p>
        </p:txBody>
      </p:sp>
      <p:sp>
        <p:nvSpPr>
          <p:cNvPr id="6" name="Segnaposto numero diapositiva 5"/>
          <p:cNvSpPr>
            <a:spLocks noGrp="1"/>
          </p:cNvSpPr>
          <p:nvPr>
            <p:ph type="sldNum" sz="quarter" idx="12"/>
          </p:nvPr>
        </p:nvSpPr>
        <p:spPr/>
        <p:txBody>
          <a:bodyPr/>
          <a:lstStyle>
            <a:lvl1pPr>
              <a:defRPr/>
            </a:lvl1pPr>
          </a:lstStyle>
          <a:p>
            <a:pPr>
              <a:defRPr/>
            </a:pPr>
            <a:fld id="{94DC23F5-6EFB-4BAF-888C-C86F76B3400F}" type="slidenum">
              <a:rPr lang="it-IT" altLang="en-US"/>
              <a:pPr>
                <a:defRPr/>
              </a:pPr>
              <a:t>‹N›</a:t>
            </a:fld>
            <a:endParaRPr lang="it-IT"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ltLang="en-US"/>
          </a:p>
        </p:txBody>
      </p:sp>
      <p:sp>
        <p:nvSpPr>
          <p:cNvPr id="5" name="Segnaposto piè di pagina 4"/>
          <p:cNvSpPr>
            <a:spLocks noGrp="1"/>
          </p:cNvSpPr>
          <p:nvPr>
            <p:ph type="ftr" sz="quarter" idx="11"/>
          </p:nvPr>
        </p:nvSpPr>
        <p:spPr/>
        <p:txBody>
          <a:bodyPr/>
          <a:lstStyle>
            <a:lvl1pPr>
              <a:defRPr/>
            </a:lvl1pPr>
          </a:lstStyle>
          <a:p>
            <a:pPr>
              <a:defRPr/>
            </a:pPr>
            <a:endParaRPr lang="it-IT" altLang="en-US"/>
          </a:p>
        </p:txBody>
      </p:sp>
      <p:sp>
        <p:nvSpPr>
          <p:cNvPr id="6" name="Segnaposto numero diapositiva 5"/>
          <p:cNvSpPr>
            <a:spLocks noGrp="1"/>
          </p:cNvSpPr>
          <p:nvPr>
            <p:ph type="sldNum" sz="quarter" idx="12"/>
          </p:nvPr>
        </p:nvSpPr>
        <p:spPr/>
        <p:txBody>
          <a:bodyPr/>
          <a:lstStyle>
            <a:lvl1pPr>
              <a:defRPr/>
            </a:lvl1pPr>
          </a:lstStyle>
          <a:p>
            <a:pPr>
              <a:defRPr/>
            </a:pPr>
            <a:fld id="{FF526B0B-9E17-4987-B0EF-6E0EFAFCD878}" type="slidenum">
              <a:rPr lang="it-IT" altLang="en-US"/>
              <a:pPr>
                <a:defRPr/>
              </a:pPr>
              <a:t>‹N›</a:t>
            </a:fld>
            <a:endParaRPr lang="it-IT"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ltLang="en-US"/>
          </a:p>
        </p:txBody>
      </p:sp>
      <p:sp>
        <p:nvSpPr>
          <p:cNvPr id="5" name="Segnaposto piè di pagina 4"/>
          <p:cNvSpPr>
            <a:spLocks noGrp="1"/>
          </p:cNvSpPr>
          <p:nvPr>
            <p:ph type="ftr" sz="quarter" idx="11"/>
          </p:nvPr>
        </p:nvSpPr>
        <p:spPr/>
        <p:txBody>
          <a:bodyPr/>
          <a:lstStyle>
            <a:lvl1pPr>
              <a:defRPr/>
            </a:lvl1pPr>
          </a:lstStyle>
          <a:p>
            <a:pPr>
              <a:defRPr/>
            </a:pPr>
            <a:endParaRPr lang="it-IT" altLang="en-US"/>
          </a:p>
        </p:txBody>
      </p:sp>
      <p:sp>
        <p:nvSpPr>
          <p:cNvPr id="6" name="Segnaposto numero diapositiva 5"/>
          <p:cNvSpPr>
            <a:spLocks noGrp="1"/>
          </p:cNvSpPr>
          <p:nvPr>
            <p:ph type="sldNum" sz="quarter" idx="12"/>
          </p:nvPr>
        </p:nvSpPr>
        <p:spPr/>
        <p:txBody>
          <a:bodyPr/>
          <a:lstStyle>
            <a:lvl1pPr>
              <a:defRPr/>
            </a:lvl1pPr>
          </a:lstStyle>
          <a:p>
            <a:pPr>
              <a:defRPr/>
            </a:pPr>
            <a:fld id="{18BDD56D-F91F-4EB2-AC92-EE70FFE8CE67}" type="slidenum">
              <a:rPr lang="it-IT" altLang="en-US"/>
              <a:pPr>
                <a:defRPr/>
              </a:pPr>
              <a:t>‹N›</a:t>
            </a:fld>
            <a:endParaRPr lang="it-IT"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olo, contenuto e tes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7813"/>
            <a:ext cx="8229600" cy="1139825"/>
          </a:xfr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307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648200" y="1600200"/>
            <a:ext cx="4038600" cy="45307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457200" y="6243638"/>
            <a:ext cx="2133600" cy="457200"/>
          </a:xfrm>
        </p:spPr>
        <p:txBody>
          <a:bodyPr/>
          <a:lstStyle>
            <a:lvl1pPr>
              <a:defRPr/>
            </a:lvl1pPr>
          </a:lstStyle>
          <a:p>
            <a:pPr>
              <a:defRPr/>
            </a:pPr>
            <a:endParaRPr lang="it-IT" altLang="en-US"/>
          </a:p>
        </p:txBody>
      </p:sp>
      <p:sp>
        <p:nvSpPr>
          <p:cNvPr id="6" name="Segnaposto piè di pagina 5"/>
          <p:cNvSpPr>
            <a:spLocks noGrp="1"/>
          </p:cNvSpPr>
          <p:nvPr>
            <p:ph type="ftr" sz="quarter" idx="11"/>
          </p:nvPr>
        </p:nvSpPr>
        <p:spPr>
          <a:xfrm>
            <a:off x="3124200" y="6248400"/>
            <a:ext cx="2895600" cy="457200"/>
          </a:xfrm>
        </p:spPr>
        <p:txBody>
          <a:bodyPr/>
          <a:lstStyle>
            <a:lvl1pPr>
              <a:defRPr/>
            </a:lvl1pPr>
          </a:lstStyle>
          <a:p>
            <a:pPr>
              <a:defRPr/>
            </a:pPr>
            <a:endParaRPr lang="it-IT" altLang="en-US"/>
          </a:p>
        </p:txBody>
      </p:sp>
      <p:sp>
        <p:nvSpPr>
          <p:cNvPr id="7" name="Segnaposto numero diapositiva 6"/>
          <p:cNvSpPr>
            <a:spLocks noGrp="1"/>
          </p:cNvSpPr>
          <p:nvPr>
            <p:ph type="sldNum" sz="quarter" idx="12"/>
          </p:nvPr>
        </p:nvSpPr>
        <p:spPr>
          <a:xfrm>
            <a:off x="6553200" y="6243638"/>
            <a:ext cx="2133600" cy="457200"/>
          </a:xfrm>
        </p:spPr>
        <p:txBody>
          <a:bodyPr/>
          <a:lstStyle>
            <a:lvl1pPr>
              <a:defRPr/>
            </a:lvl1pPr>
          </a:lstStyle>
          <a:p>
            <a:pPr>
              <a:defRPr/>
            </a:pPr>
            <a:fld id="{B65AB51A-BF76-45C8-8E8C-0437E784D83F}" type="slidenum">
              <a:rPr lang="it-IT" altLang="en-US"/>
              <a:pPr>
                <a:defRPr/>
              </a:pPr>
              <a:t>‹N›</a:t>
            </a:fld>
            <a:endParaRPr lang="it-IT"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7813"/>
            <a:ext cx="8229600" cy="1139825"/>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600200"/>
            <a:ext cx="4038600" cy="45307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307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457200" y="6243638"/>
            <a:ext cx="2133600" cy="457200"/>
          </a:xfrm>
        </p:spPr>
        <p:txBody>
          <a:bodyPr/>
          <a:lstStyle>
            <a:lvl1pPr>
              <a:defRPr/>
            </a:lvl1pPr>
          </a:lstStyle>
          <a:p>
            <a:pPr>
              <a:defRPr/>
            </a:pPr>
            <a:endParaRPr lang="it-IT" altLang="en-US"/>
          </a:p>
        </p:txBody>
      </p:sp>
      <p:sp>
        <p:nvSpPr>
          <p:cNvPr id="6" name="Segnaposto piè di pagina 5"/>
          <p:cNvSpPr>
            <a:spLocks noGrp="1"/>
          </p:cNvSpPr>
          <p:nvPr>
            <p:ph type="ftr" sz="quarter" idx="11"/>
          </p:nvPr>
        </p:nvSpPr>
        <p:spPr>
          <a:xfrm>
            <a:off x="3124200" y="6248400"/>
            <a:ext cx="2895600" cy="457200"/>
          </a:xfrm>
        </p:spPr>
        <p:txBody>
          <a:bodyPr/>
          <a:lstStyle>
            <a:lvl1pPr>
              <a:defRPr/>
            </a:lvl1pPr>
          </a:lstStyle>
          <a:p>
            <a:pPr>
              <a:defRPr/>
            </a:pPr>
            <a:endParaRPr lang="it-IT" altLang="en-US"/>
          </a:p>
        </p:txBody>
      </p:sp>
      <p:sp>
        <p:nvSpPr>
          <p:cNvPr id="7" name="Segnaposto numero diapositiva 6"/>
          <p:cNvSpPr>
            <a:spLocks noGrp="1"/>
          </p:cNvSpPr>
          <p:nvPr>
            <p:ph type="sldNum" sz="quarter" idx="12"/>
          </p:nvPr>
        </p:nvSpPr>
        <p:spPr>
          <a:xfrm>
            <a:off x="6553200" y="6243638"/>
            <a:ext cx="2133600" cy="457200"/>
          </a:xfrm>
        </p:spPr>
        <p:txBody>
          <a:bodyPr/>
          <a:lstStyle>
            <a:lvl1pPr>
              <a:defRPr/>
            </a:lvl1pPr>
          </a:lstStyle>
          <a:p>
            <a:pPr>
              <a:defRPr/>
            </a:pPr>
            <a:fld id="{F8399809-BF89-4C6A-8EB1-019F36E36896}" type="slidenum">
              <a:rPr lang="it-IT" altLang="en-US"/>
              <a:pPr>
                <a:defRPr/>
              </a:pPr>
              <a:t>‹N›</a:t>
            </a:fld>
            <a:endParaRPr lang="it-IT"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ltLang="en-US"/>
          </a:p>
        </p:txBody>
      </p:sp>
      <p:sp>
        <p:nvSpPr>
          <p:cNvPr id="5" name="Segnaposto piè di pagina 4"/>
          <p:cNvSpPr>
            <a:spLocks noGrp="1"/>
          </p:cNvSpPr>
          <p:nvPr>
            <p:ph type="ftr" sz="quarter" idx="11"/>
          </p:nvPr>
        </p:nvSpPr>
        <p:spPr/>
        <p:txBody>
          <a:bodyPr/>
          <a:lstStyle>
            <a:lvl1pPr>
              <a:defRPr/>
            </a:lvl1pPr>
          </a:lstStyle>
          <a:p>
            <a:pPr>
              <a:defRPr/>
            </a:pPr>
            <a:endParaRPr lang="it-IT" altLang="en-US"/>
          </a:p>
        </p:txBody>
      </p:sp>
      <p:sp>
        <p:nvSpPr>
          <p:cNvPr id="6" name="Segnaposto numero diapositiva 5"/>
          <p:cNvSpPr>
            <a:spLocks noGrp="1"/>
          </p:cNvSpPr>
          <p:nvPr>
            <p:ph type="sldNum" sz="quarter" idx="12"/>
          </p:nvPr>
        </p:nvSpPr>
        <p:spPr/>
        <p:txBody>
          <a:bodyPr/>
          <a:lstStyle>
            <a:lvl1pPr>
              <a:defRPr/>
            </a:lvl1pPr>
          </a:lstStyle>
          <a:p>
            <a:pPr>
              <a:defRPr/>
            </a:pPr>
            <a:fld id="{2F1C4B97-5F20-4A0A-80E3-989325B9706C}" type="slidenum">
              <a:rPr lang="it-IT" altLang="en-US"/>
              <a:pPr>
                <a:defRPr/>
              </a:pPr>
              <a:t>‹N›</a:t>
            </a:fld>
            <a:endParaRPr lang="it-IT"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endParaRPr lang="it-IT" altLang="en-US"/>
          </a:p>
        </p:txBody>
      </p:sp>
      <p:sp>
        <p:nvSpPr>
          <p:cNvPr id="5" name="Segnaposto piè di pagina 4"/>
          <p:cNvSpPr>
            <a:spLocks noGrp="1"/>
          </p:cNvSpPr>
          <p:nvPr>
            <p:ph type="ftr" sz="quarter" idx="11"/>
          </p:nvPr>
        </p:nvSpPr>
        <p:spPr/>
        <p:txBody>
          <a:bodyPr/>
          <a:lstStyle>
            <a:lvl1pPr>
              <a:defRPr/>
            </a:lvl1pPr>
          </a:lstStyle>
          <a:p>
            <a:pPr>
              <a:defRPr/>
            </a:pPr>
            <a:endParaRPr lang="it-IT" altLang="en-US"/>
          </a:p>
        </p:txBody>
      </p:sp>
      <p:sp>
        <p:nvSpPr>
          <p:cNvPr id="6" name="Segnaposto numero diapositiva 5"/>
          <p:cNvSpPr>
            <a:spLocks noGrp="1"/>
          </p:cNvSpPr>
          <p:nvPr>
            <p:ph type="sldNum" sz="quarter" idx="12"/>
          </p:nvPr>
        </p:nvSpPr>
        <p:spPr/>
        <p:txBody>
          <a:bodyPr/>
          <a:lstStyle>
            <a:lvl1pPr>
              <a:defRPr/>
            </a:lvl1pPr>
          </a:lstStyle>
          <a:p>
            <a:pPr>
              <a:defRPr/>
            </a:pPr>
            <a:fld id="{64DE7BB2-CA7F-433A-974A-2D42A731FD43}" type="slidenum">
              <a:rPr lang="it-IT" altLang="en-US"/>
              <a:pPr>
                <a:defRPr/>
              </a:pPr>
              <a:t>‹N›</a:t>
            </a:fld>
            <a:endParaRPr lang="it-IT"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endParaRPr lang="it-IT" altLang="en-US"/>
          </a:p>
        </p:txBody>
      </p:sp>
      <p:sp>
        <p:nvSpPr>
          <p:cNvPr id="6" name="Segnaposto piè di pagina 4"/>
          <p:cNvSpPr>
            <a:spLocks noGrp="1"/>
          </p:cNvSpPr>
          <p:nvPr>
            <p:ph type="ftr" sz="quarter" idx="11"/>
          </p:nvPr>
        </p:nvSpPr>
        <p:spPr/>
        <p:txBody>
          <a:bodyPr/>
          <a:lstStyle>
            <a:lvl1pPr>
              <a:defRPr/>
            </a:lvl1pPr>
          </a:lstStyle>
          <a:p>
            <a:pPr>
              <a:defRPr/>
            </a:pPr>
            <a:endParaRPr lang="it-IT" altLang="en-US"/>
          </a:p>
        </p:txBody>
      </p:sp>
      <p:sp>
        <p:nvSpPr>
          <p:cNvPr id="7" name="Segnaposto numero diapositiva 5"/>
          <p:cNvSpPr>
            <a:spLocks noGrp="1"/>
          </p:cNvSpPr>
          <p:nvPr>
            <p:ph type="sldNum" sz="quarter" idx="12"/>
          </p:nvPr>
        </p:nvSpPr>
        <p:spPr/>
        <p:txBody>
          <a:bodyPr/>
          <a:lstStyle>
            <a:lvl1pPr>
              <a:defRPr/>
            </a:lvl1pPr>
          </a:lstStyle>
          <a:p>
            <a:pPr>
              <a:defRPr/>
            </a:pPr>
            <a:fld id="{E84EC796-9847-4141-90F7-4F37BD2E02FC}" type="slidenum">
              <a:rPr lang="it-IT" altLang="en-US"/>
              <a:pPr>
                <a:defRPr/>
              </a:pPr>
              <a:t>‹N›</a:t>
            </a:fld>
            <a:endParaRPr lang="it-IT"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endParaRPr lang="it-IT" altLang="en-US"/>
          </a:p>
        </p:txBody>
      </p:sp>
      <p:sp>
        <p:nvSpPr>
          <p:cNvPr id="8" name="Segnaposto piè di pagina 4"/>
          <p:cNvSpPr>
            <a:spLocks noGrp="1"/>
          </p:cNvSpPr>
          <p:nvPr>
            <p:ph type="ftr" sz="quarter" idx="11"/>
          </p:nvPr>
        </p:nvSpPr>
        <p:spPr/>
        <p:txBody>
          <a:bodyPr/>
          <a:lstStyle>
            <a:lvl1pPr>
              <a:defRPr/>
            </a:lvl1pPr>
          </a:lstStyle>
          <a:p>
            <a:pPr>
              <a:defRPr/>
            </a:pPr>
            <a:endParaRPr lang="it-IT" altLang="en-US"/>
          </a:p>
        </p:txBody>
      </p:sp>
      <p:sp>
        <p:nvSpPr>
          <p:cNvPr id="9" name="Segnaposto numero diapositiva 5"/>
          <p:cNvSpPr>
            <a:spLocks noGrp="1"/>
          </p:cNvSpPr>
          <p:nvPr>
            <p:ph type="sldNum" sz="quarter" idx="12"/>
          </p:nvPr>
        </p:nvSpPr>
        <p:spPr/>
        <p:txBody>
          <a:bodyPr/>
          <a:lstStyle>
            <a:lvl1pPr>
              <a:defRPr/>
            </a:lvl1pPr>
          </a:lstStyle>
          <a:p>
            <a:pPr>
              <a:defRPr/>
            </a:pPr>
            <a:fld id="{A357E205-5857-4ECD-BB99-E11DB05E9077}" type="slidenum">
              <a:rPr lang="it-IT" altLang="en-US"/>
              <a:pPr>
                <a:defRPr/>
              </a:pPr>
              <a:t>‹N›</a:t>
            </a:fld>
            <a:endParaRPr lang="it-IT"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endParaRPr lang="it-IT" altLang="en-US"/>
          </a:p>
        </p:txBody>
      </p:sp>
      <p:sp>
        <p:nvSpPr>
          <p:cNvPr id="4" name="Segnaposto piè di pagina 4"/>
          <p:cNvSpPr>
            <a:spLocks noGrp="1"/>
          </p:cNvSpPr>
          <p:nvPr>
            <p:ph type="ftr" sz="quarter" idx="11"/>
          </p:nvPr>
        </p:nvSpPr>
        <p:spPr/>
        <p:txBody>
          <a:bodyPr/>
          <a:lstStyle>
            <a:lvl1pPr>
              <a:defRPr/>
            </a:lvl1pPr>
          </a:lstStyle>
          <a:p>
            <a:pPr>
              <a:defRPr/>
            </a:pPr>
            <a:endParaRPr lang="it-IT" altLang="en-US"/>
          </a:p>
        </p:txBody>
      </p:sp>
      <p:sp>
        <p:nvSpPr>
          <p:cNvPr id="5" name="Segnaposto numero diapositiva 5"/>
          <p:cNvSpPr>
            <a:spLocks noGrp="1"/>
          </p:cNvSpPr>
          <p:nvPr>
            <p:ph type="sldNum" sz="quarter" idx="12"/>
          </p:nvPr>
        </p:nvSpPr>
        <p:spPr/>
        <p:txBody>
          <a:bodyPr/>
          <a:lstStyle>
            <a:lvl1pPr>
              <a:defRPr/>
            </a:lvl1pPr>
          </a:lstStyle>
          <a:p>
            <a:pPr>
              <a:defRPr/>
            </a:pPr>
            <a:fld id="{B20991AF-ABA3-4F4A-A6D1-5753706D763B}" type="slidenum">
              <a:rPr lang="it-IT" altLang="en-US"/>
              <a:pPr>
                <a:defRPr/>
              </a:pPr>
              <a:t>‹N›</a:t>
            </a:fld>
            <a:endParaRPr lang="it-IT"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endParaRPr lang="it-IT" altLang="en-US"/>
          </a:p>
        </p:txBody>
      </p:sp>
      <p:sp>
        <p:nvSpPr>
          <p:cNvPr id="3" name="Segnaposto piè di pagina 4"/>
          <p:cNvSpPr>
            <a:spLocks noGrp="1"/>
          </p:cNvSpPr>
          <p:nvPr>
            <p:ph type="ftr" sz="quarter" idx="11"/>
          </p:nvPr>
        </p:nvSpPr>
        <p:spPr/>
        <p:txBody>
          <a:bodyPr/>
          <a:lstStyle>
            <a:lvl1pPr>
              <a:defRPr/>
            </a:lvl1pPr>
          </a:lstStyle>
          <a:p>
            <a:pPr>
              <a:defRPr/>
            </a:pPr>
            <a:endParaRPr lang="it-IT" altLang="en-US"/>
          </a:p>
        </p:txBody>
      </p:sp>
      <p:sp>
        <p:nvSpPr>
          <p:cNvPr id="4" name="Segnaposto numero diapositiva 5"/>
          <p:cNvSpPr>
            <a:spLocks noGrp="1"/>
          </p:cNvSpPr>
          <p:nvPr>
            <p:ph type="sldNum" sz="quarter" idx="12"/>
          </p:nvPr>
        </p:nvSpPr>
        <p:spPr/>
        <p:txBody>
          <a:bodyPr/>
          <a:lstStyle>
            <a:lvl1pPr>
              <a:defRPr/>
            </a:lvl1pPr>
          </a:lstStyle>
          <a:p>
            <a:pPr>
              <a:defRPr/>
            </a:pPr>
            <a:fld id="{BD8CB068-BA0C-46D4-BDE8-F6D01FB4FA1D}" type="slidenum">
              <a:rPr lang="it-IT" altLang="en-US"/>
              <a:pPr>
                <a:defRPr/>
              </a:pPr>
              <a:t>‹N›</a:t>
            </a:fld>
            <a:endParaRPr lang="it-IT"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ltLang="en-US"/>
          </a:p>
        </p:txBody>
      </p:sp>
      <p:sp>
        <p:nvSpPr>
          <p:cNvPr id="6" name="Segnaposto piè di pagina 4"/>
          <p:cNvSpPr>
            <a:spLocks noGrp="1"/>
          </p:cNvSpPr>
          <p:nvPr>
            <p:ph type="ftr" sz="quarter" idx="11"/>
          </p:nvPr>
        </p:nvSpPr>
        <p:spPr/>
        <p:txBody>
          <a:bodyPr/>
          <a:lstStyle>
            <a:lvl1pPr>
              <a:defRPr/>
            </a:lvl1pPr>
          </a:lstStyle>
          <a:p>
            <a:pPr>
              <a:defRPr/>
            </a:pPr>
            <a:endParaRPr lang="it-IT" altLang="en-US"/>
          </a:p>
        </p:txBody>
      </p:sp>
      <p:sp>
        <p:nvSpPr>
          <p:cNvPr id="7" name="Segnaposto numero diapositiva 5"/>
          <p:cNvSpPr>
            <a:spLocks noGrp="1"/>
          </p:cNvSpPr>
          <p:nvPr>
            <p:ph type="sldNum" sz="quarter" idx="12"/>
          </p:nvPr>
        </p:nvSpPr>
        <p:spPr/>
        <p:txBody>
          <a:bodyPr/>
          <a:lstStyle>
            <a:lvl1pPr>
              <a:defRPr/>
            </a:lvl1pPr>
          </a:lstStyle>
          <a:p>
            <a:pPr>
              <a:defRPr/>
            </a:pPr>
            <a:fld id="{539F7559-1364-4426-BCE0-322E0F043375}" type="slidenum">
              <a:rPr lang="it-IT" altLang="en-US"/>
              <a:pPr>
                <a:defRPr/>
              </a:pPr>
              <a:t>‹N›</a:t>
            </a:fld>
            <a:endParaRPr lang="it-IT"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ltLang="en-US"/>
          </a:p>
        </p:txBody>
      </p:sp>
      <p:sp>
        <p:nvSpPr>
          <p:cNvPr id="6" name="Segnaposto piè di pagina 4"/>
          <p:cNvSpPr>
            <a:spLocks noGrp="1"/>
          </p:cNvSpPr>
          <p:nvPr>
            <p:ph type="ftr" sz="quarter" idx="11"/>
          </p:nvPr>
        </p:nvSpPr>
        <p:spPr/>
        <p:txBody>
          <a:bodyPr/>
          <a:lstStyle>
            <a:lvl1pPr>
              <a:defRPr/>
            </a:lvl1pPr>
          </a:lstStyle>
          <a:p>
            <a:pPr>
              <a:defRPr/>
            </a:pPr>
            <a:endParaRPr lang="it-IT" altLang="en-US"/>
          </a:p>
        </p:txBody>
      </p:sp>
      <p:sp>
        <p:nvSpPr>
          <p:cNvPr id="7" name="Segnaposto numero diapositiva 5"/>
          <p:cNvSpPr>
            <a:spLocks noGrp="1"/>
          </p:cNvSpPr>
          <p:nvPr>
            <p:ph type="sldNum" sz="quarter" idx="12"/>
          </p:nvPr>
        </p:nvSpPr>
        <p:spPr/>
        <p:txBody>
          <a:bodyPr/>
          <a:lstStyle>
            <a:lvl1pPr>
              <a:defRPr/>
            </a:lvl1pPr>
          </a:lstStyle>
          <a:p>
            <a:pPr>
              <a:defRPr/>
            </a:pPr>
            <a:fld id="{81104EAB-5E54-4CFB-B055-DA712970B08A}" type="slidenum">
              <a:rPr lang="it-IT" altLang="en-US"/>
              <a:pPr>
                <a:defRPr/>
              </a:pPr>
              <a:t>‹N›</a:t>
            </a:fld>
            <a:endParaRPr lang="it-IT"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it-IT" altLang="en-US"/>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it-IT" altLang="en-US"/>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646911A-354E-4305-8E47-734E434532DE}" type="slidenum">
              <a:rPr lang="it-IT" altLang="en-US"/>
              <a:pPr>
                <a:defRPr/>
              </a:pPr>
              <a:t>‹N›</a:t>
            </a:fld>
            <a:endParaRPr lang="it-IT" altLang="en-US"/>
          </a:p>
        </p:txBody>
      </p:sp>
    </p:spTree>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39.xml.rels><?xml version="1.0" encoding="UTF-8" standalone="yes"?>
<Relationships xmlns="http://schemas.openxmlformats.org/package/2006/relationships"><Relationship Id="rId2" Type="http://schemas.openxmlformats.org/officeDocument/2006/relationships/hyperlink" Target="https://www.youtube.com/watch?v=5y0UlxlDmp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5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Immagine 3" descr="maxresdefault.jpg"/>
          <p:cNvPicPr>
            <a:picLocks noChangeAspect="1"/>
          </p:cNvPicPr>
          <p:nvPr/>
        </p:nvPicPr>
        <p:blipFill>
          <a:blip r:embed="rId2" cstate="print"/>
          <a:srcRect/>
          <a:stretch>
            <a:fillRect/>
          </a:stretch>
        </p:blipFill>
        <p:spPr bwMode="auto">
          <a:xfrm>
            <a:off x="3357563" y="1071563"/>
            <a:ext cx="4699000" cy="2643187"/>
          </a:xfrm>
          <a:prstGeom prst="rect">
            <a:avLst/>
          </a:prstGeom>
          <a:noFill/>
          <a:ln w="9525">
            <a:noFill/>
            <a:miter lim="800000"/>
            <a:headEnd/>
            <a:tailEnd/>
          </a:ln>
        </p:spPr>
      </p:pic>
      <p:sp>
        <p:nvSpPr>
          <p:cNvPr id="3074" name="Rectangle 2"/>
          <p:cNvSpPr>
            <a:spLocks noGrp="1" noChangeArrowheads="1"/>
          </p:cNvSpPr>
          <p:nvPr>
            <p:ph type="ctrTitle"/>
          </p:nvPr>
        </p:nvSpPr>
        <p:spPr>
          <a:xfrm>
            <a:off x="914400" y="1709738"/>
            <a:ext cx="7623175" cy="1360487"/>
          </a:xfrm>
        </p:spPr>
        <p:txBody>
          <a:bodyPr rtlCol="0">
            <a:normAutofit/>
          </a:bodyPr>
          <a:lstStyle/>
          <a:p>
            <a:pPr algn="l" eaLnBrk="1" fontAlgn="auto" hangingPunct="1">
              <a:spcAft>
                <a:spcPts val="0"/>
              </a:spcAft>
              <a:defRPr/>
            </a:pPr>
            <a:r>
              <a:rPr lang="it-IT" dirty="0" smtClean="0">
                <a:effectLst>
                  <a:outerShdw blurRad="38100" dist="38100" dir="2700000" algn="tl">
                    <a:srgbClr val="000000">
                      <a:alpha val="43137"/>
                    </a:srgbClr>
                  </a:outerShdw>
                </a:effectLst>
              </a:rPr>
              <a:t>NAZISMO</a:t>
            </a:r>
          </a:p>
        </p:txBody>
      </p:sp>
      <p:sp>
        <p:nvSpPr>
          <p:cNvPr id="4100" name="Rectangle 3"/>
          <p:cNvSpPr>
            <a:spLocks noGrp="1" noChangeArrowheads="1"/>
          </p:cNvSpPr>
          <p:nvPr>
            <p:ph type="subTitle" idx="1"/>
          </p:nvPr>
        </p:nvSpPr>
        <p:spPr/>
        <p:txBody>
          <a:bodyPr/>
          <a:lstStyle/>
          <a:p>
            <a:pPr eaLnBrk="1" hangingPunct="1"/>
            <a:r>
              <a:rPr lang="it-IT" smtClean="0">
                <a:solidFill>
                  <a:schemeClr val="tx1"/>
                </a:solidFill>
              </a:rPr>
              <a:t>La Germania dal 1919 al 1939</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it-IT" altLang="it-IT" smtClean="0"/>
              <a:t> Programma del Partito Nazionalsocialista dei Lavoratori</a:t>
            </a:r>
          </a:p>
        </p:txBody>
      </p:sp>
      <p:sp>
        <p:nvSpPr>
          <p:cNvPr id="10243" name="Rectangle 3"/>
          <p:cNvSpPr>
            <a:spLocks noGrp="1" noChangeArrowheads="1"/>
          </p:cNvSpPr>
          <p:nvPr>
            <p:ph idx="1"/>
          </p:nvPr>
        </p:nvSpPr>
        <p:spPr/>
        <p:txBody>
          <a:bodyPr/>
          <a:lstStyle/>
          <a:p>
            <a:pPr eaLnBrk="1" hangingPunct="1">
              <a:buFont typeface="Wingdings" pitchFamily="2" charset="2"/>
              <a:buNone/>
            </a:pPr>
            <a:endParaRPr lang="it-IT" altLang="it-IT" dirty="0" smtClean="0"/>
          </a:p>
          <a:p>
            <a:pPr eaLnBrk="1" hangingPunct="1"/>
            <a:r>
              <a:rPr lang="it-IT" altLang="it-IT" dirty="0" smtClean="0"/>
              <a:t>Eliminazione dello </a:t>
            </a:r>
            <a:r>
              <a:rPr lang="it-IT" altLang="it-IT" b="1" dirty="0" smtClean="0">
                <a:solidFill>
                  <a:srgbClr val="FF0000"/>
                </a:solidFill>
              </a:rPr>
              <a:t>STATO LIBERALE</a:t>
            </a:r>
            <a:r>
              <a:rPr lang="it-IT" altLang="it-IT" dirty="0" smtClean="0"/>
              <a:t>, del sistema parlamentare e della democrazia rappresentativa</a:t>
            </a:r>
          </a:p>
          <a:p>
            <a:pPr eaLnBrk="1" hangingPunct="1"/>
            <a:r>
              <a:rPr lang="it-IT" altLang="it-IT" dirty="0" smtClean="0"/>
              <a:t>Lotta contro il socialismo internazionale, il </a:t>
            </a:r>
            <a:r>
              <a:rPr lang="it-IT" altLang="it-IT" b="1" dirty="0" smtClean="0">
                <a:solidFill>
                  <a:srgbClr val="FF0000"/>
                </a:solidFill>
              </a:rPr>
              <a:t>BOLSCEVISMO</a:t>
            </a:r>
          </a:p>
          <a:p>
            <a:pPr eaLnBrk="1" hangingPunct="1"/>
            <a:r>
              <a:rPr lang="it-IT" altLang="it-IT" dirty="0" smtClean="0"/>
              <a:t>Eliminazione dei </a:t>
            </a:r>
            <a:r>
              <a:rPr lang="it-IT" altLang="it-IT" b="1" dirty="0" smtClean="0">
                <a:solidFill>
                  <a:srgbClr val="FF0000"/>
                </a:solidFill>
              </a:rPr>
              <a:t>TRATTATI </a:t>
            </a:r>
            <a:r>
              <a:rPr lang="it-IT" altLang="it-IT" b="1" dirty="0" err="1" smtClean="0">
                <a:solidFill>
                  <a:srgbClr val="FF0000"/>
                </a:solidFill>
              </a:rPr>
              <a:t>DI</a:t>
            </a:r>
            <a:r>
              <a:rPr lang="it-IT" altLang="it-IT" b="1" dirty="0" smtClean="0">
                <a:solidFill>
                  <a:srgbClr val="FF0000"/>
                </a:solidFill>
              </a:rPr>
              <a:t> VERSAILLES </a:t>
            </a:r>
            <a:r>
              <a:rPr lang="it-IT" altLang="it-IT" dirty="0" smtClean="0"/>
              <a:t>e </a:t>
            </a:r>
            <a:r>
              <a:rPr lang="it-IT" altLang="it-IT" dirty="0" err="1" smtClean="0"/>
              <a:t>Saint-Germain</a:t>
            </a:r>
            <a:endParaRPr lang="it-IT" altLang="it-IT" dirty="0" smtClean="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85720" y="357166"/>
            <a:ext cx="8572560" cy="584775"/>
          </a:xfrm>
          <a:prstGeom prst="rect">
            <a:avLst/>
          </a:prstGeom>
          <a:noFill/>
        </p:spPr>
        <p:txBody>
          <a:bodyPr wrap="square" rtlCol="0">
            <a:spAutoFit/>
          </a:bodyPr>
          <a:lstStyle/>
          <a:p>
            <a:pPr algn="ctr"/>
            <a:r>
              <a:rPr lang="it-IT" sz="3200" b="1" dirty="0" smtClean="0">
                <a:latin typeface="+mj-lt"/>
              </a:rPr>
              <a:t>LE </a:t>
            </a:r>
            <a:r>
              <a:rPr lang="it-IT" sz="3200" b="1" dirty="0" smtClean="0">
                <a:solidFill>
                  <a:srgbClr val="FF0000"/>
                </a:solidFill>
                <a:latin typeface="+mj-lt"/>
              </a:rPr>
              <a:t>SA</a:t>
            </a:r>
            <a:r>
              <a:rPr lang="it-IT" sz="3200" b="1" dirty="0" smtClean="0">
                <a:latin typeface="+mj-lt"/>
              </a:rPr>
              <a:t> (“squadre d’assalto”) o CAMICIE BRUNE</a:t>
            </a:r>
            <a:endParaRPr lang="it-IT" sz="3200" b="1" dirty="0">
              <a:latin typeface="+mj-lt"/>
            </a:endParaRPr>
          </a:p>
        </p:txBody>
      </p:sp>
      <p:sp>
        <p:nvSpPr>
          <p:cNvPr id="3" name="CasellaDiTesto 2"/>
          <p:cNvSpPr txBox="1"/>
          <p:nvPr/>
        </p:nvSpPr>
        <p:spPr>
          <a:xfrm>
            <a:off x="382118" y="1500174"/>
            <a:ext cx="8476162" cy="5016758"/>
          </a:xfrm>
          <a:prstGeom prst="rect">
            <a:avLst/>
          </a:prstGeom>
          <a:noFill/>
        </p:spPr>
        <p:txBody>
          <a:bodyPr wrap="square" rtlCol="0">
            <a:spAutoFit/>
          </a:bodyPr>
          <a:lstStyle/>
          <a:p>
            <a:r>
              <a:rPr lang="it-IT" sz="3200" b="1" dirty="0" smtClean="0">
                <a:latin typeface="+mj-lt"/>
              </a:rPr>
              <a:t>GRUPPO PARAMILITARE legato al partito </a:t>
            </a:r>
            <a:r>
              <a:rPr lang="it-IT" sz="3200" dirty="0" smtClean="0">
                <a:latin typeface="+mj-lt"/>
              </a:rPr>
              <a:t>istituito da Hitler nell'aprile del 1922 </a:t>
            </a:r>
          </a:p>
          <a:p>
            <a:r>
              <a:rPr lang="it-IT" sz="3200" dirty="0" smtClean="0">
                <a:latin typeface="+mj-lt"/>
              </a:rPr>
              <a:t>(circa 6000 uomini). </a:t>
            </a:r>
          </a:p>
          <a:p>
            <a:endParaRPr lang="it-IT" sz="3200" dirty="0" smtClean="0">
              <a:latin typeface="+mj-lt"/>
            </a:endParaRPr>
          </a:p>
          <a:p>
            <a:pPr algn="ctr"/>
            <a:endParaRPr lang="it-IT" sz="3200" dirty="0" smtClean="0">
              <a:latin typeface="+mj-lt"/>
            </a:endParaRPr>
          </a:p>
          <a:p>
            <a:pPr algn="r"/>
            <a:r>
              <a:rPr lang="it-IT" sz="3200" dirty="0" smtClean="0">
                <a:latin typeface="+mj-lt"/>
              </a:rPr>
              <a:t>In seguito </a:t>
            </a:r>
            <a:r>
              <a:rPr lang="it-IT" sz="3200" b="1" dirty="0" smtClean="0">
                <a:latin typeface="+mj-lt"/>
              </a:rPr>
              <a:t>RÖHM</a:t>
            </a:r>
            <a:r>
              <a:rPr lang="it-IT" sz="3200" dirty="0" smtClean="0">
                <a:latin typeface="+mj-lt"/>
              </a:rPr>
              <a:t> ne prese il comando. Nella notte tra del 30 giugno 1934 (“Notte dei lunghi coltelli”), </a:t>
            </a:r>
            <a:r>
              <a:rPr lang="it-IT" sz="3200" dirty="0" err="1" smtClean="0">
                <a:latin typeface="+mj-lt"/>
              </a:rPr>
              <a:t>Röhm</a:t>
            </a:r>
            <a:r>
              <a:rPr lang="it-IT" sz="3200" dirty="0" smtClean="0">
                <a:latin typeface="+mj-lt"/>
              </a:rPr>
              <a:t> e molti ufficiali </a:t>
            </a:r>
          </a:p>
          <a:p>
            <a:pPr algn="r"/>
            <a:r>
              <a:rPr lang="it-IT" sz="3200" dirty="0" smtClean="0">
                <a:latin typeface="+mj-lt"/>
              </a:rPr>
              <a:t>delle SA furono uccisi.</a:t>
            </a:r>
          </a:p>
          <a:p>
            <a:endParaRPr lang="it-IT" sz="3200" dirty="0" smtClean="0">
              <a:latin typeface="+mj-lt"/>
            </a:endParaRPr>
          </a:p>
        </p:txBody>
      </p:sp>
      <p:pic>
        <p:nvPicPr>
          <p:cNvPr id="56322" name="Picture 2" descr="Visualizza immagine di origine"/>
          <p:cNvPicPr>
            <a:picLocks noChangeAspect="1" noChangeArrowheads="1"/>
          </p:cNvPicPr>
          <p:nvPr/>
        </p:nvPicPr>
        <p:blipFill>
          <a:blip r:embed="rId2" cstate="print"/>
          <a:srcRect/>
          <a:stretch>
            <a:fillRect/>
          </a:stretch>
        </p:blipFill>
        <p:spPr bwMode="auto">
          <a:xfrm>
            <a:off x="6643702" y="2214554"/>
            <a:ext cx="2347889" cy="1536515"/>
          </a:xfrm>
          <a:prstGeom prst="rect">
            <a:avLst/>
          </a:prstGeom>
          <a:noFill/>
        </p:spPr>
      </p:pic>
      <p:pic>
        <p:nvPicPr>
          <p:cNvPr id="56324" name="Picture 4" descr="Visualizza immagine di origine"/>
          <p:cNvPicPr>
            <a:picLocks noChangeAspect="1" noChangeArrowheads="1"/>
          </p:cNvPicPr>
          <p:nvPr/>
        </p:nvPicPr>
        <p:blipFill>
          <a:blip r:embed="rId3" cstate="print"/>
          <a:srcRect/>
          <a:stretch>
            <a:fillRect/>
          </a:stretch>
        </p:blipFill>
        <p:spPr bwMode="auto">
          <a:xfrm>
            <a:off x="428596" y="4714884"/>
            <a:ext cx="1285884" cy="178045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28625" y="857250"/>
            <a:ext cx="8229600" cy="1143000"/>
          </a:xfrm>
          <a:prstGeom prst="rect">
            <a:avLst/>
          </a:prstGeom>
        </p:spPr>
        <p:txBody>
          <a:bodyPr/>
          <a:lstStyle/>
          <a:p>
            <a:pPr>
              <a:defRPr/>
            </a:pPr>
            <a:r>
              <a:rPr lang="it-IT" altLang="it-IT" sz="4400" dirty="0">
                <a:latin typeface="+mj-lt"/>
                <a:ea typeface="+mj-ea"/>
                <a:cs typeface="+mj-cs"/>
              </a:rPr>
              <a:t> </a:t>
            </a:r>
            <a:r>
              <a:rPr lang="it-IT" altLang="it-IT" sz="4400" b="1" dirty="0" smtClean="0">
                <a:solidFill>
                  <a:srgbClr val="FF0000"/>
                </a:solidFill>
                <a:latin typeface="+mj-lt"/>
                <a:ea typeface="+mj-ea"/>
                <a:cs typeface="+mj-cs"/>
              </a:rPr>
              <a:t>IL PUTSCH </a:t>
            </a:r>
          </a:p>
          <a:p>
            <a:pPr>
              <a:defRPr/>
            </a:pPr>
            <a:r>
              <a:rPr lang="it-IT" altLang="it-IT" sz="4400" b="1" dirty="0" err="1" smtClean="0">
                <a:solidFill>
                  <a:srgbClr val="FF0000"/>
                </a:solidFill>
                <a:latin typeface="+mj-lt"/>
                <a:ea typeface="+mj-ea"/>
                <a:cs typeface="+mj-cs"/>
              </a:rPr>
              <a:t>DI</a:t>
            </a:r>
            <a:r>
              <a:rPr lang="it-IT" altLang="it-IT" sz="4400" b="1" dirty="0" smtClean="0">
                <a:solidFill>
                  <a:srgbClr val="FF0000"/>
                </a:solidFill>
                <a:latin typeface="+mj-lt"/>
                <a:ea typeface="+mj-ea"/>
                <a:cs typeface="+mj-cs"/>
              </a:rPr>
              <a:t> MONACO</a:t>
            </a:r>
            <a:endParaRPr lang="it-IT" altLang="it-IT" sz="4400" b="1" dirty="0">
              <a:solidFill>
                <a:srgbClr val="FF0000"/>
              </a:solidFill>
              <a:latin typeface="+mj-lt"/>
              <a:ea typeface="+mj-ea"/>
              <a:cs typeface="+mj-cs"/>
            </a:endParaRPr>
          </a:p>
        </p:txBody>
      </p:sp>
      <p:sp>
        <p:nvSpPr>
          <p:cNvPr id="3" name="Rectangle 3"/>
          <p:cNvSpPr txBox="1">
            <a:spLocks noChangeArrowheads="1"/>
          </p:cNvSpPr>
          <p:nvPr/>
        </p:nvSpPr>
        <p:spPr>
          <a:xfrm>
            <a:off x="571500" y="2500313"/>
            <a:ext cx="8229600" cy="3883025"/>
          </a:xfrm>
          <a:prstGeom prst="rect">
            <a:avLst/>
          </a:prstGeom>
        </p:spPr>
        <p:txBody>
          <a:bodyPr/>
          <a:lstStyle/>
          <a:p>
            <a:pPr marL="342900" indent="-342900">
              <a:spcBef>
                <a:spcPct val="20000"/>
              </a:spcBef>
              <a:buFont typeface="Wingdings" pitchFamily="2" charset="2"/>
              <a:buNone/>
              <a:defRPr/>
            </a:pPr>
            <a:endParaRPr lang="it-IT" altLang="it-IT" sz="3200" dirty="0">
              <a:latin typeface="+mn-lt"/>
            </a:endParaRPr>
          </a:p>
          <a:p>
            <a:pPr marL="342900" indent="-342900">
              <a:spcBef>
                <a:spcPct val="20000"/>
              </a:spcBef>
              <a:buFont typeface="Arial" charset="0"/>
              <a:buChar char="•"/>
              <a:defRPr/>
            </a:pPr>
            <a:r>
              <a:rPr lang="it-IT" altLang="it-IT" sz="3200" b="1" dirty="0">
                <a:latin typeface="+mn-lt"/>
              </a:rPr>
              <a:t>1923</a:t>
            </a:r>
            <a:r>
              <a:rPr lang="it-IT" altLang="it-IT" sz="3200" dirty="0">
                <a:latin typeface="+mn-lt"/>
              </a:rPr>
              <a:t>: tentativo di un </a:t>
            </a:r>
            <a:r>
              <a:rPr lang="it-IT" altLang="it-IT" sz="3200" b="1" dirty="0">
                <a:latin typeface="+mn-lt"/>
              </a:rPr>
              <a:t>colpo di Stato </a:t>
            </a:r>
            <a:r>
              <a:rPr lang="it-IT" altLang="it-IT" sz="3200" dirty="0">
                <a:latin typeface="+mn-lt"/>
              </a:rPr>
              <a:t>sul modello della marcia su Roma</a:t>
            </a:r>
          </a:p>
          <a:p>
            <a:pPr marL="342900" indent="-342900">
              <a:spcBef>
                <a:spcPct val="20000"/>
              </a:spcBef>
              <a:buFont typeface="Arial" charset="0"/>
              <a:buChar char="•"/>
              <a:defRPr/>
            </a:pPr>
            <a:r>
              <a:rPr lang="it-IT" altLang="it-IT" sz="3200" dirty="0">
                <a:latin typeface="+mn-lt"/>
              </a:rPr>
              <a:t>Le </a:t>
            </a:r>
            <a:r>
              <a:rPr lang="it-IT" altLang="it-IT" sz="3200" b="1" dirty="0">
                <a:latin typeface="+mn-lt"/>
              </a:rPr>
              <a:t>camicie brune </a:t>
            </a:r>
            <a:r>
              <a:rPr lang="it-IT" altLang="it-IT" sz="3200" dirty="0">
                <a:latin typeface="+mn-lt"/>
              </a:rPr>
              <a:t>marciano su Monaco</a:t>
            </a:r>
          </a:p>
          <a:p>
            <a:pPr marL="342900" indent="-342900">
              <a:spcBef>
                <a:spcPct val="20000"/>
              </a:spcBef>
              <a:buFont typeface="Arial" charset="0"/>
              <a:buChar char="•"/>
              <a:defRPr/>
            </a:pPr>
            <a:r>
              <a:rPr lang="it-IT" altLang="it-IT" sz="3200" dirty="0">
                <a:latin typeface="+mn-lt"/>
              </a:rPr>
              <a:t>Intervento dell’esercito e fallimento</a:t>
            </a:r>
          </a:p>
          <a:p>
            <a:pPr marL="342900" indent="-342900">
              <a:spcBef>
                <a:spcPct val="20000"/>
              </a:spcBef>
              <a:buFont typeface="Arial" charset="0"/>
              <a:buChar char="•"/>
              <a:defRPr/>
            </a:pPr>
            <a:r>
              <a:rPr lang="it-IT" altLang="it-IT" sz="3200" dirty="0">
                <a:latin typeface="+mn-lt"/>
              </a:rPr>
              <a:t>Hitler è arrestato e </a:t>
            </a:r>
            <a:r>
              <a:rPr lang="it-IT" altLang="it-IT" sz="3200" b="1" dirty="0">
                <a:latin typeface="+mn-lt"/>
              </a:rPr>
              <a:t>incarcerato</a:t>
            </a:r>
            <a:r>
              <a:rPr lang="it-IT" altLang="it-IT" sz="3200" dirty="0">
                <a:latin typeface="+mn-lt"/>
              </a:rPr>
              <a:t> (9 mesi)</a:t>
            </a:r>
          </a:p>
        </p:txBody>
      </p:sp>
      <p:pic>
        <p:nvPicPr>
          <p:cNvPr id="11268" name="Immagine 3" descr="th.jpg"/>
          <p:cNvPicPr>
            <a:picLocks noChangeAspect="1"/>
          </p:cNvPicPr>
          <p:nvPr/>
        </p:nvPicPr>
        <p:blipFill>
          <a:blip r:embed="rId2" cstate="print"/>
          <a:srcRect/>
          <a:stretch>
            <a:fillRect/>
          </a:stretch>
        </p:blipFill>
        <p:spPr bwMode="auto">
          <a:xfrm>
            <a:off x="5286375" y="285750"/>
            <a:ext cx="3611563" cy="2705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txBox="1">
            <a:spLocks noChangeArrowheads="1"/>
          </p:cNvSpPr>
          <p:nvPr/>
        </p:nvSpPr>
        <p:spPr bwMode="auto">
          <a:xfrm>
            <a:off x="571500" y="1571625"/>
            <a:ext cx="8229600" cy="4525963"/>
          </a:xfrm>
          <a:prstGeom prst="rect">
            <a:avLst/>
          </a:prstGeom>
          <a:noFill/>
          <a:ln w="9525">
            <a:noFill/>
            <a:miter lim="800000"/>
            <a:headEnd/>
            <a:tailEnd/>
          </a:ln>
        </p:spPr>
        <p:txBody>
          <a:bodyPr/>
          <a:lstStyle/>
          <a:p>
            <a:pPr marL="342900" indent="-342900">
              <a:spcBef>
                <a:spcPct val="20000"/>
              </a:spcBef>
            </a:pPr>
            <a:r>
              <a:rPr lang="it-IT" sz="3200" dirty="0"/>
              <a:t>Uscito dal carcere ricostruisce il partito, sciolto dopo il Putsch,  accentuando il carattere paramilitare:</a:t>
            </a:r>
          </a:p>
          <a:p>
            <a:pPr marL="342900" indent="-342900">
              <a:spcBef>
                <a:spcPct val="20000"/>
              </a:spcBef>
              <a:buFont typeface="Arial" charset="0"/>
              <a:buChar char="•"/>
            </a:pPr>
            <a:r>
              <a:rPr lang="it-IT" sz="3200" dirty="0"/>
              <a:t> rafforza le </a:t>
            </a:r>
            <a:r>
              <a:rPr lang="it-IT" sz="3200" b="1" dirty="0"/>
              <a:t>SA</a:t>
            </a:r>
            <a:r>
              <a:rPr lang="it-IT" sz="3200" dirty="0"/>
              <a:t> (i “reparti d’assalto”)</a:t>
            </a:r>
          </a:p>
          <a:p>
            <a:pPr marL="342900" indent="-342900">
              <a:spcBef>
                <a:spcPct val="20000"/>
              </a:spcBef>
              <a:buFont typeface="Arial" charset="0"/>
              <a:buChar char="•"/>
            </a:pPr>
            <a:r>
              <a:rPr lang="it-IT" sz="3200" dirty="0"/>
              <a:t> crea le </a:t>
            </a:r>
            <a:r>
              <a:rPr lang="it-IT" sz="4400" b="1" dirty="0">
                <a:solidFill>
                  <a:srgbClr val="FF0000"/>
                </a:solidFill>
              </a:rPr>
              <a:t>SS</a:t>
            </a:r>
            <a:r>
              <a:rPr lang="it-IT" sz="3200" dirty="0"/>
              <a:t> (“squadre di protezione”, formate nel 1925 come </a:t>
            </a:r>
            <a:r>
              <a:rPr lang="it-IT" sz="3200" b="1" dirty="0"/>
              <a:t>guardia personale di Hitler</a:t>
            </a:r>
            <a:r>
              <a:rPr lang="it-IT" sz="3200" dirty="0"/>
              <a:t>). </a:t>
            </a:r>
          </a:p>
          <a:p>
            <a:pPr marL="342900" indent="-342900">
              <a:spcBef>
                <a:spcPct val="20000"/>
              </a:spcBef>
            </a:pPr>
            <a:endParaRPr lang="it-IT" sz="3200" dirty="0"/>
          </a:p>
        </p:txBody>
      </p:sp>
      <p:pic>
        <p:nvPicPr>
          <p:cNvPr id="12291" name="Immagine 4" descr="Flag of the Schutzstaffel.svg"/>
          <p:cNvPicPr>
            <a:picLocks noChangeAspect="1" noChangeArrowheads="1"/>
          </p:cNvPicPr>
          <p:nvPr/>
        </p:nvPicPr>
        <p:blipFill>
          <a:blip r:embed="rId2" cstate="print"/>
          <a:srcRect l="13303" r="11581"/>
          <a:stretch>
            <a:fillRect/>
          </a:stretch>
        </p:blipFill>
        <p:spPr bwMode="auto">
          <a:xfrm>
            <a:off x="7072330" y="5143512"/>
            <a:ext cx="1785960" cy="1518065"/>
          </a:xfrm>
          <a:prstGeom prst="rect">
            <a:avLst/>
          </a:prstGeom>
          <a:noFill/>
          <a:ln w="9525">
            <a:noFill/>
            <a:miter lim="800000"/>
            <a:headEnd/>
            <a:tailEnd/>
          </a:ln>
        </p:spPr>
      </p:pic>
      <p:sp>
        <p:nvSpPr>
          <p:cNvPr id="6" name="Rectangle 2"/>
          <p:cNvSpPr txBox="1">
            <a:spLocks noChangeArrowheads="1"/>
          </p:cNvSpPr>
          <p:nvPr/>
        </p:nvSpPr>
        <p:spPr>
          <a:xfrm>
            <a:off x="457200" y="274638"/>
            <a:ext cx="8229600" cy="1143000"/>
          </a:xfrm>
          <a:prstGeom prst="rect">
            <a:avLst/>
          </a:prstGeom>
        </p:spPr>
        <p:txBody>
          <a:bodyPr/>
          <a:lstStyle/>
          <a:p>
            <a:pPr algn="ctr">
              <a:defRPr/>
            </a:pPr>
            <a:r>
              <a:rPr lang="it-IT" altLang="it-IT" sz="4400" dirty="0">
                <a:latin typeface="+mj-lt"/>
                <a:ea typeface="+mj-ea"/>
                <a:cs typeface="+mj-cs"/>
              </a:rPr>
              <a:t> </a:t>
            </a:r>
            <a:r>
              <a:rPr lang="it-IT" altLang="it-IT" sz="4400" dirty="0" smtClean="0">
                <a:latin typeface="+mj-lt"/>
                <a:ea typeface="+mj-ea"/>
                <a:cs typeface="+mj-cs"/>
              </a:rPr>
              <a:t>SS</a:t>
            </a:r>
            <a:endParaRPr lang="it-IT" altLang="it-IT" sz="2400" dirty="0">
              <a:latin typeface="+mj-lt"/>
              <a:ea typeface="+mj-ea"/>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Grp="1" noChangeArrowheads="1"/>
          </p:cNvSpPr>
          <p:nvPr>
            <p:ph type="body" sz="half" idx="2"/>
          </p:nvPr>
        </p:nvSpPr>
        <p:spPr>
          <a:xfrm>
            <a:off x="4643438" y="714375"/>
            <a:ext cx="4038600" cy="4530725"/>
          </a:xfrm>
        </p:spPr>
        <p:txBody>
          <a:bodyPr/>
          <a:lstStyle/>
          <a:p>
            <a:pPr eaLnBrk="1" hangingPunct="1"/>
            <a:r>
              <a:rPr lang="it-IT" altLang="it-IT" sz="2600" smtClean="0"/>
              <a:t>Le camicie brune (Sturm Abteilungen) e le SS (</a:t>
            </a:r>
            <a:r>
              <a:rPr lang="it-IT" sz="2800" smtClean="0"/>
              <a:t>Schutzstaffel)</a:t>
            </a:r>
            <a:endParaRPr lang="it-IT" altLang="it-IT" sz="2600" smtClean="0"/>
          </a:p>
        </p:txBody>
      </p:sp>
      <p:pic>
        <p:nvPicPr>
          <p:cNvPr id="13315" name="Picture 6" descr="Visualizza immagine di origine"/>
          <p:cNvPicPr>
            <a:picLocks noChangeAspect="1" noChangeArrowheads="1"/>
          </p:cNvPicPr>
          <p:nvPr/>
        </p:nvPicPr>
        <p:blipFill>
          <a:blip r:embed="rId2" cstate="print"/>
          <a:srcRect t="3546" b="4256"/>
          <a:stretch>
            <a:fillRect/>
          </a:stretch>
        </p:blipFill>
        <p:spPr bwMode="auto">
          <a:xfrm>
            <a:off x="3286125" y="2714625"/>
            <a:ext cx="5372100" cy="3714750"/>
          </a:xfrm>
          <a:prstGeom prst="rect">
            <a:avLst/>
          </a:prstGeom>
          <a:noFill/>
          <a:ln w="9525">
            <a:noFill/>
            <a:miter lim="800000"/>
            <a:headEnd/>
            <a:tailEnd/>
          </a:ln>
        </p:spPr>
      </p:pic>
      <p:pic>
        <p:nvPicPr>
          <p:cNvPr id="13316" name="Picture 7" descr="camicie brune"/>
          <p:cNvPicPr>
            <a:picLocks noGrp="1" noChangeAspect="1" noChangeArrowheads="1"/>
          </p:cNvPicPr>
          <p:nvPr>
            <p:ph sz="half" idx="1"/>
          </p:nvPr>
        </p:nvPicPr>
        <p:blipFill>
          <a:blip r:embed="rId3" cstate="print"/>
          <a:srcRect/>
          <a:stretch>
            <a:fillRect/>
          </a:stretch>
        </p:blipFill>
        <p:spPr>
          <a:xfrm>
            <a:off x="357188" y="500063"/>
            <a:ext cx="3165475" cy="4357687"/>
          </a:xfr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142976" y="928670"/>
            <a:ext cx="6858048" cy="206210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it-IT" sz="3200" dirty="0" smtClean="0"/>
              <a:t>In prigione Hitler scrive il </a:t>
            </a:r>
          </a:p>
          <a:p>
            <a:pPr algn="ctr"/>
            <a:r>
              <a:rPr lang="it-IT" sz="3200" b="1" dirty="0" smtClean="0">
                <a:solidFill>
                  <a:srgbClr val="FF0000"/>
                </a:solidFill>
              </a:rPr>
              <a:t>MEIN KAMPF</a:t>
            </a:r>
          </a:p>
          <a:p>
            <a:pPr algn="ctr"/>
            <a:r>
              <a:rPr lang="it-IT" sz="3200" dirty="0" smtClean="0"/>
              <a:t>in cui è già presente tutta la sua </a:t>
            </a:r>
            <a:r>
              <a:rPr lang="it-IT" sz="3200" b="1" dirty="0" smtClean="0"/>
              <a:t>IDEOLOGIA</a:t>
            </a:r>
            <a:endParaRPr lang="it-IT" sz="3200" b="1" dirty="0"/>
          </a:p>
        </p:txBody>
      </p:sp>
      <p:pic>
        <p:nvPicPr>
          <p:cNvPr id="57346" name="Picture 2" descr="Visualizza immagine di origine"/>
          <p:cNvPicPr>
            <a:picLocks noChangeAspect="1" noChangeArrowheads="1"/>
          </p:cNvPicPr>
          <p:nvPr/>
        </p:nvPicPr>
        <p:blipFill>
          <a:blip r:embed="rId2" cstate="print"/>
          <a:srcRect/>
          <a:stretch>
            <a:fillRect/>
          </a:stretch>
        </p:blipFill>
        <p:spPr bwMode="auto">
          <a:xfrm>
            <a:off x="2571736" y="3214686"/>
            <a:ext cx="4452926" cy="3339695"/>
          </a:xfrm>
          <a:prstGeom prst="rect">
            <a:avLst/>
          </a:prstGeom>
          <a:noFill/>
        </p:spPr>
      </p:pic>
      <p:pic>
        <p:nvPicPr>
          <p:cNvPr id="4" name="Picture 7" descr="mein kampf"/>
          <p:cNvPicPr>
            <a:picLocks noChangeAspect="1" noChangeArrowheads="1"/>
          </p:cNvPicPr>
          <p:nvPr/>
        </p:nvPicPr>
        <p:blipFill>
          <a:blip r:embed="rId3" cstate="print"/>
          <a:srcRect/>
          <a:stretch>
            <a:fillRect/>
          </a:stretch>
        </p:blipFill>
        <p:spPr bwMode="auto">
          <a:xfrm>
            <a:off x="571472" y="3714752"/>
            <a:ext cx="1281112" cy="202247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57200" y="274638"/>
            <a:ext cx="8229600" cy="1143000"/>
          </a:xfrm>
          <a:prstGeom prst="rect">
            <a:avLst/>
          </a:prstGeom>
        </p:spPr>
        <p:txBody>
          <a:bodyPr/>
          <a:lstStyle/>
          <a:p>
            <a:pPr algn="ctr">
              <a:defRPr/>
            </a:pPr>
            <a:r>
              <a:rPr lang="it-IT" altLang="it-IT" sz="4400" dirty="0">
                <a:latin typeface="+mj-lt"/>
                <a:ea typeface="+mj-ea"/>
                <a:cs typeface="+mj-cs"/>
              </a:rPr>
              <a:t> </a:t>
            </a:r>
            <a:r>
              <a:rPr lang="it-IT" altLang="it-IT" sz="4400" dirty="0" err="1">
                <a:latin typeface="+mj-lt"/>
                <a:ea typeface="+mj-ea"/>
                <a:cs typeface="+mj-cs"/>
              </a:rPr>
              <a:t>Mein</a:t>
            </a:r>
            <a:r>
              <a:rPr lang="it-IT" altLang="it-IT" sz="4400" dirty="0">
                <a:latin typeface="+mj-lt"/>
                <a:ea typeface="+mj-ea"/>
                <a:cs typeface="+mj-cs"/>
              </a:rPr>
              <a:t> </a:t>
            </a:r>
            <a:r>
              <a:rPr lang="it-IT" altLang="it-IT" sz="4400" dirty="0" err="1">
                <a:latin typeface="+mj-lt"/>
                <a:ea typeface="+mj-ea"/>
                <a:cs typeface="+mj-cs"/>
              </a:rPr>
              <a:t>Kampf</a:t>
            </a:r>
            <a:endParaRPr lang="it-IT" altLang="it-IT" sz="4400" dirty="0">
              <a:latin typeface="+mj-lt"/>
              <a:ea typeface="+mj-ea"/>
              <a:cs typeface="+mj-cs"/>
            </a:endParaRPr>
          </a:p>
          <a:p>
            <a:pPr algn="ctr">
              <a:defRPr/>
            </a:pPr>
            <a:r>
              <a:rPr lang="it-IT" altLang="it-IT" sz="2400" dirty="0">
                <a:latin typeface="+mj-lt"/>
                <a:ea typeface="+mj-ea"/>
                <a:cs typeface="+mj-cs"/>
              </a:rPr>
              <a:t>(“la mia battaglia”)</a:t>
            </a:r>
          </a:p>
        </p:txBody>
      </p:sp>
      <p:sp>
        <p:nvSpPr>
          <p:cNvPr id="4" name="Rectangle 3"/>
          <p:cNvSpPr txBox="1">
            <a:spLocks noChangeArrowheads="1"/>
          </p:cNvSpPr>
          <p:nvPr/>
        </p:nvSpPr>
        <p:spPr>
          <a:xfrm>
            <a:off x="457200" y="1600200"/>
            <a:ext cx="8229600" cy="4525963"/>
          </a:xfrm>
          <a:prstGeom prst="rect">
            <a:avLst/>
          </a:prstGeom>
        </p:spPr>
        <p:txBody>
          <a:bodyPr/>
          <a:lstStyle/>
          <a:p>
            <a:pPr marL="342900" indent="-342900">
              <a:spcBef>
                <a:spcPct val="20000"/>
              </a:spcBef>
              <a:buFont typeface="Wingdings" pitchFamily="2" charset="2"/>
              <a:buNone/>
              <a:defRPr/>
            </a:pPr>
            <a:endParaRPr lang="it-IT" altLang="it-IT" sz="3200" dirty="0">
              <a:latin typeface="+mn-lt"/>
            </a:endParaRPr>
          </a:p>
          <a:p>
            <a:pPr marL="342900" indent="-342900">
              <a:spcBef>
                <a:spcPct val="20000"/>
              </a:spcBef>
              <a:buFont typeface="Arial" charset="0"/>
              <a:buChar char="•"/>
              <a:defRPr/>
            </a:pPr>
            <a:r>
              <a:rPr lang="it-IT" sz="3200" dirty="0"/>
              <a:t>La Germania è stata sconfitta nella prima guerra mondiale perché “</a:t>
            </a:r>
            <a:r>
              <a:rPr lang="it-IT" sz="3200" i="1" dirty="0"/>
              <a:t>pugnalata alla schiena</a:t>
            </a:r>
            <a:r>
              <a:rPr lang="it-IT" sz="3200" dirty="0"/>
              <a:t>” dai </a:t>
            </a:r>
            <a:r>
              <a:rPr lang="it-IT" sz="3200" b="1" dirty="0" smtClean="0"/>
              <a:t>MARXISTI</a:t>
            </a:r>
            <a:endParaRPr lang="it-IT" sz="3200" b="1" dirty="0"/>
          </a:p>
        </p:txBody>
      </p:sp>
      <p:pic>
        <p:nvPicPr>
          <p:cNvPr id="26626" name="Picture 2" descr="Visualizza immagine di origine"/>
          <p:cNvPicPr>
            <a:picLocks noChangeAspect="1" noChangeArrowheads="1"/>
          </p:cNvPicPr>
          <p:nvPr/>
        </p:nvPicPr>
        <p:blipFill>
          <a:blip r:embed="rId2" cstate="print"/>
          <a:srcRect/>
          <a:stretch>
            <a:fillRect/>
          </a:stretch>
        </p:blipFill>
        <p:spPr bwMode="auto">
          <a:xfrm>
            <a:off x="2285984" y="4000504"/>
            <a:ext cx="4762500" cy="2495551"/>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57200" y="274638"/>
            <a:ext cx="8229600" cy="1143000"/>
          </a:xfrm>
          <a:prstGeom prst="rect">
            <a:avLst/>
          </a:prstGeom>
        </p:spPr>
        <p:txBody>
          <a:bodyPr/>
          <a:lstStyle/>
          <a:p>
            <a:pPr algn="ctr">
              <a:defRPr/>
            </a:pPr>
            <a:r>
              <a:rPr lang="it-IT" altLang="it-IT" sz="4400" dirty="0">
                <a:latin typeface="+mj-lt"/>
                <a:ea typeface="+mj-ea"/>
                <a:cs typeface="+mj-cs"/>
              </a:rPr>
              <a:t> </a:t>
            </a:r>
            <a:r>
              <a:rPr lang="it-IT" altLang="it-IT" sz="4400" dirty="0" err="1">
                <a:latin typeface="+mj-lt"/>
                <a:ea typeface="+mj-ea"/>
                <a:cs typeface="+mj-cs"/>
              </a:rPr>
              <a:t>Mein</a:t>
            </a:r>
            <a:r>
              <a:rPr lang="it-IT" altLang="it-IT" sz="4400" dirty="0">
                <a:latin typeface="+mj-lt"/>
                <a:ea typeface="+mj-ea"/>
                <a:cs typeface="+mj-cs"/>
              </a:rPr>
              <a:t> </a:t>
            </a:r>
            <a:r>
              <a:rPr lang="it-IT" altLang="it-IT" sz="4400" dirty="0" err="1">
                <a:latin typeface="+mj-lt"/>
                <a:ea typeface="+mj-ea"/>
                <a:cs typeface="+mj-cs"/>
              </a:rPr>
              <a:t>Kampf</a:t>
            </a:r>
            <a:endParaRPr lang="it-IT" altLang="it-IT" sz="4400" dirty="0">
              <a:latin typeface="+mj-lt"/>
              <a:ea typeface="+mj-ea"/>
              <a:cs typeface="+mj-cs"/>
            </a:endParaRPr>
          </a:p>
          <a:p>
            <a:pPr algn="ctr">
              <a:defRPr/>
            </a:pPr>
            <a:r>
              <a:rPr lang="it-IT" altLang="it-IT" sz="2400" dirty="0">
                <a:latin typeface="+mj-lt"/>
                <a:ea typeface="+mj-ea"/>
                <a:cs typeface="+mj-cs"/>
              </a:rPr>
              <a:t>(“la mia battaglia”)</a:t>
            </a:r>
          </a:p>
        </p:txBody>
      </p:sp>
      <p:sp>
        <p:nvSpPr>
          <p:cNvPr id="4" name="Rectangle 3"/>
          <p:cNvSpPr txBox="1">
            <a:spLocks noChangeArrowheads="1"/>
          </p:cNvSpPr>
          <p:nvPr/>
        </p:nvSpPr>
        <p:spPr>
          <a:xfrm>
            <a:off x="428596" y="1357298"/>
            <a:ext cx="8229600" cy="4525963"/>
          </a:xfrm>
          <a:prstGeom prst="rect">
            <a:avLst/>
          </a:prstGeom>
        </p:spPr>
        <p:txBody>
          <a:bodyPr/>
          <a:lstStyle/>
          <a:p>
            <a:pPr marL="342900" indent="-342900">
              <a:spcBef>
                <a:spcPct val="20000"/>
              </a:spcBef>
              <a:buFont typeface="Wingdings" pitchFamily="2" charset="2"/>
              <a:buNone/>
              <a:defRPr/>
            </a:pPr>
            <a:endParaRPr lang="it-IT" altLang="it-IT" sz="3200" dirty="0">
              <a:latin typeface="+mn-lt"/>
            </a:endParaRPr>
          </a:p>
          <a:p>
            <a:pPr marL="342900" indent="-342900">
              <a:spcBef>
                <a:spcPct val="20000"/>
              </a:spcBef>
              <a:buFont typeface="Arial" charset="0"/>
              <a:buChar char="•"/>
              <a:defRPr/>
            </a:pPr>
            <a:r>
              <a:rPr lang="it-IT" sz="3200" dirty="0" smtClean="0"/>
              <a:t>Dietro </a:t>
            </a:r>
            <a:r>
              <a:rPr lang="it-IT" sz="3200" dirty="0"/>
              <a:t>a tutto, però, ci sono </a:t>
            </a:r>
            <a:r>
              <a:rPr lang="it-IT" sz="3200" dirty="0" smtClean="0"/>
              <a:t>LE MANOVRE DEGLI </a:t>
            </a:r>
            <a:r>
              <a:rPr lang="it-IT" sz="3200" b="1" dirty="0">
                <a:solidFill>
                  <a:srgbClr val="FF0000"/>
                </a:solidFill>
              </a:rPr>
              <a:t>EBREI</a:t>
            </a:r>
            <a:r>
              <a:rPr lang="it-IT" sz="3200" dirty="0"/>
              <a:t>, il vero nemico da combattere, responsabili di un </a:t>
            </a:r>
            <a:r>
              <a:rPr lang="it-IT" sz="3200" dirty="0" smtClean="0"/>
              <a:t>“</a:t>
            </a:r>
            <a:r>
              <a:rPr lang="it-IT" sz="3200" b="1" dirty="0" smtClean="0">
                <a:solidFill>
                  <a:srgbClr val="FF0000"/>
                </a:solidFill>
              </a:rPr>
              <a:t>COMPLOTTO CONTRO L’EUROPA</a:t>
            </a:r>
            <a:r>
              <a:rPr lang="it-IT" sz="3200" dirty="0" smtClean="0"/>
              <a:t>” </a:t>
            </a:r>
          </a:p>
          <a:p>
            <a:pPr marL="342900" indent="-342900">
              <a:spcBef>
                <a:spcPct val="20000"/>
              </a:spcBef>
              <a:buFont typeface="Arial" charset="0"/>
              <a:buChar char="•"/>
              <a:defRPr/>
            </a:pPr>
            <a:endParaRPr lang="it-IT" sz="3200" dirty="0" smtClean="0"/>
          </a:p>
          <a:p>
            <a:pPr marL="342900" indent="-342900">
              <a:spcBef>
                <a:spcPct val="20000"/>
              </a:spcBef>
              <a:buFont typeface="Arial" charset="0"/>
              <a:buChar char="•"/>
              <a:defRPr/>
            </a:pPr>
            <a:endParaRPr lang="it-IT" sz="3200" dirty="0" smtClean="0"/>
          </a:p>
          <a:p>
            <a:pPr marL="342900" indent="-342900" algn="r">
              <a:spcBef>
                <a:spcPct val="20000"/>
              </a:spcBef>
              <a:defRPr/>
            </a:pPr>
            <a:r>
              <a:rPr lang="it-IT" sz="3200" dirty="0" smtClean="0"/>
              <a:t>(</a:t>
            </a:r>
            <a:r>
              <a:rPr lang="it-IT" sz="3200" dirty="0" smtClean="0">
                <a:sym typeface="Wingdings" pitchFamily="2" charset="2"/>
              </a:rPr>
              <a:t> </a:t>
            </a:r>
            <a:r>
              <a:rPr lang="it-IT" sz="3200" i="1" dirty="0">
                <a:sym typeface="Wingdings" pitchFamily="2" charset="2"/>
              </a:rPr>
              <a:t>Protocolli dei Savi di Sion</a:t>
            </a:r>
            <a:r>
              <a:rPr lang="it-IT" sz="3200" dirty="0">
                <a:sym typeface="Wingdings" pitchFamily="2" charset="2"/>
              </a:rPr>
              <a:t>)</a:t>
            </a:r>
            <a:endParaRPr lang="it-IT" altLang="it-IT" sz="3200" dirty="0">
              <a:latin typeface="+mn-lt"/>
            </a:endParaRPr>
          </a:p>
        </p:txBody>
      </p:sp>
      <p:pic>
        <p:nvPicPr>
          <p:cNvPr id="30722" name="Picture 2" descr="Visualizza immagine di origine"/>
          <p:cNvPicPr>
            <a:picLocks noChangeAspect="1" noChangeArrowheads="1"/>
          </p:cNvPicPr>
          <p:nvPr/>
        </p:nvPicPr>
        <p:blipFill>
          <a:blip r:embed="rId2" cstate="print"/>
          <a:srcRect b="13749"/>
          <a:stretch>
            <a:fillRect/>
          </a:stretch>
        </p:blipFill>
        <p:spPr bwMode="auto">
          <a:xfrm>
            <a:off x="428596" y="4143380"/>
            <a:ext cx="1928794" cy="251425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428596" y="857232"/>
            <a:ext cx="8229600" cy="4525963"/>
          </a:xfrm>
          <a:prstGeom prst="rect">
            <a:avLst/>
          </a:prstGeom>
        </p:spPr>
        <p:txBody>
          <a:bodyPr/>
          <a:lstStyle/>
          <a:p>
            <a:pPr marL="342900" indent="-342900" algn="ctr">
              <a:spcBef>
                <a:spcPct val="20000"/>
              </a:spcBef>
              <a:defRPr/>
            </a:pPr>
            <a:r>
              <a:rPr lang="it-IT" sz="3200" b="1" dirty="0" smtClean="0"/>
              <a:t>ANTISEMITISMO</a:t>
            </a:r>
          </a:p>
          <a:p>
            <a:pPr marL="342900" indent="-342900" algn="ctr">
              <a:spcBef>
                <a:spcPct val="20000"/>
              </a:spcBef>
              <a:defRPr/>
            </a:pPr>
            <a:endParaRPr lang="it-IT" sz="3200" b="1" dirty="0" smtClean="0"/>
          </a:p>
          <a:p>
            <a:pPr algn="ctr">
              <a:spcBef>
                <a:spcPts val="0"/>
              </a:spcBef>
              <a:defRPr/>
            </a:pPr>
            <a:r>
              <a:rPr lang="it-IT" sz="3200" u="sng" dirty="0" smtClean="0"/>
              <a:t>STUDI PSEUDOSCIENTIFICI </a:t>
            </a:r>
          </a:p>
          <a:p>
            <a:pPr>
              <a:spcBef>
                <a:spcPts val="0"/>
              </a:spcBef>
              <a:defRPr/>
            </a:pPr>
            <a:r>
              <a:rPr lang="it-IT" sz="3200" dirty="0" smtClean="0"/>
              <a:t>Arthur </a:t>
            </a:r>
            <a:r>
              <a:rPr lang="it-IT" sz="3200" dirty="0"/>
              <a:t>de </a:t>
            </a:r>
            <a:r>
              <a:rPr lang="it-IT" sz="3200" dirty="0" err="1"/>
              <a:t>Gobineau</a:t>
            </a:r>
            <a:r>
              <a:rPr lang="it-IT" sz="3200" dirty="0"/>
              <a:t> e Stewart </a:t>
            </a:r>
            <a:r>
              <a:rPr lang="it-IT" sz="3200" dirty="0" smtClean="0"/>
              <a:t>Chamberlain</a:t>
            </a:r>
          </a:p>
          <a:p>
            <a:pPr>
              <a:spcBef>
                <a:spcPts val="0"/>
              </a:spcBef>
              <a:defRPr/>
            </a:pPr>
            <a:endParaRPr lang="it-IT" sz="3200" dirty="0" smtClean="0"/>
          </a:p>
          <a:p>
            <a:pPr>
              <a:spcBef>
                <a:spcPts val="0"/>
              </a:spcBef>
              <a:defRPr/>
            </a:pPr>
            <a:endParaRPr lang="it-IT" sz="3200" dirty="0"/>
          </a:p>
          <a:p>
            <a:pPr>
              <a:spcBef>
                <a:spcPts val="0"/>
              </a:spcBef>
              <a:defRPr/>
            </a:pPr>
            <a:endParaRPr lang="it-IT" sz="3200" dirty="0" smtClean="0"/>
          </a:p>
          <a:p>
            <a:pPr algn="ctr">
              <a:spcBef>
                <a:spcPts val="0"/>
              </a:spcBef>
              <a:defRPr/>
            </a:pPr>
            <a:endParaRPr lang="it-IT" sz="3200" u="sng" dirty="0" smtClean="0"/>
          </a:p>
          <a:p>
            <a:pPr algn="ctr">
              <a:spcBef>
                <a:spcPts val="0"/>
              </a:spcBef>
              <a:defRPr/>
            </a:pPr>
            <a:r>
              <a:rPr lang="it-IT" sz="3200" u="sng" dirty="0" smtClean="0"/>
              <a:t>DARWINISMO SOCIALE </a:t>
            </a:r>
            <a:endParaRPr lang="it-IT" sz="3200" u="sng" dirty="0" smtClean="0">
              <a:sym typeface="Wingdings" pitchFamily="2" charset="2"/>
            </a:endParaRPr>
          </a:p>
          <a:p>
            <a:pPr algn="ctr">
              <a:spcBef>
                <a:spcPts val="0"/>
              </a:spcBef>
              <a:defRPr/>
            </a:pPr>
            <a:r>
              <a:rPr lang="it-IT" sz="3200" dirty="0" smtClean="0">
                <a:sym typeface="Wingdings" pitchFamily="2" charset="2"/>
              </a:rPr>
              <a:t>Superiorità </a:t>
            </a:r>
            <a:r>
              <a:rPr lang="it-IT" sz="3200" dirty="0">
                <a:sym typeface="Wingdings" pitchFamily="2" charset="2"/>
              </a:rPr>
              <a:t>della </a:t>
            </a:r>
            <a:r>
              <a:rPr lang="it-IT" sz="3200" b="1" dirty="0" smtClean="0">
                <a:solidFill>
                  <a:srgbClr val="FF0000"/>
                </a:solidFill>
                <a:effectLst>
                  <a:outerShdw blurRad="38100" dist="38100" dir="2700000" algn="tl">
                    <a:srgbClr val="000000">
                      <a:alpha val="43137"/>
                    </a:srgbClr>
                  </a:outerShdw>
                </a:effectLst>
                <a:sym typeface="Wingdings" pitchFamily="2" charset="2"/>
              </a:rPr>
              <a:t>RAZZA ARIANA</a:t>
            </a:r>
            <a:endParaRPr lang="it-IT" sz="3200" b="1" dirty="0">
              <a:solidFill>
                <a:srgbClr val="FF0000"/>
              </a:solidFill>
              <a:effectLst>
                <a:outerShdw blurRad="38100" dist="38100" dir="2700000" algn="tl">
                  <a:srgbClr val="000000">
                    <a:alpha val="43137"/>
                  </a:srgbClr>
                </a:outerShdw>
              </a:effectLst>
            </a:endParaRPr>
          </a:p>
          <a:p>
            <a:pPr marL="342900" indent="-342900">
              <a:spcBef>
                <a:spcPct val="20000"/>
              </a:spcBef>
              <a:buFont typeface="Arial" charset="0"/>
              <a:buChar char="•"/>
              <a:defRPr/>
            </a:pPr>
            <a:endParaRPr lang="it-IT" altLang="it-IT" sz="3200" dirty="0">
              <a:latin typeface="+mn-lt"/>
            </a:endParaRPr>
          </a:p>
        </p:txBody>
      </p:sp>
      <p:pic>
        <p:nvPicPr>
          <p:cNvPr id="25602" name="Picture 2" descr="Visualizza immagine di origine"/>
          <p:cNvPicPr>
            <a:picLocks noChangeAspect="1" noChangeArrowheads="1"/>
          </p:cNvPicPr>
          <p:nvPr/>
        </p:nvPicPr>
        <p:blipFill>
          <a:blip r:embed="rId2" cstate="print"/>
          <a:srcRect/>
          <a:stretch>
            <a:fillRect/>
          </a:stretch>
        </p:blipFill>
        <p:spPr bwMode="auto">
          <a:xfrm>
            <a:off x="1976406" y="3000372"/>
            <a:ext cx="1285884" cy="1285884"/>
          </a:xfrm>
          <a:prstGeom prst="rect">
            <a:avLst/>
          </a:prstGeom>
          <a:noFill/>
        </p:spPr>
      </p:pic>
      <p:pic>
        <p:nvPicPr>
          <p:cNvPr id="25604" name="Picture 4" descr="Visualizza immagine di origine"/>
          <p:cNvPicPr>
            <a:picLocks noChangeAspect="1" noChangeArrowheads="1"/>
          </p:cNvPicPr>
          <p:nvPr/>
        </p:nvPicPr>
        <p:blipFill>
          <a:blip r:embed="rId3" cstate="print"/>
          <a:srcRect b="38710"/>
          <a:stretch>
            <a:fillRect/>
          </a:stretch>
        </p:blipFill>
        <p:spPr bwMode="auto">
          <a:xfrm>
            <a:off x="6323646" y="2928934"/>
            <a:ext cx="1358275" cy="1357322"/>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428625" y="357188"/>
            <a:ext cx="8229600" cy="4525962"/>
          </a:xfrm>
          <a:prstGeom prst="rect">
            <a:avLst/>
          </a:prstGeom>
        </p:spPr>
        <p:txBody>
          <a:bodyPr/>
          <a:lstStyle/>
          <a:p>
            <a:pPr marL="342900" indent="-342900">
              <a:spcBef>
                <a:spcPct val="20000"/>
              </a:spcBef>
              <a:defRPr/>
            </a:pPr>
            <a:r>
              <a:rPr lang="it-IT" sz="3100" dirty="0" err="1"/>
              <a:t>Gobineau</a:t>
            </a:r>
            <a:r>
              <a:rPr lang="it-IT" sz="3100" dirty="0"/>
              <a:t>: ogni razza ha le sue caratteristiche</a:t>
            </a:r>
          </a:p>
          <a:p>
            <a:pPr marL="342900" indent="-342900">
              <a:spcBef>
                <a:spcPct val="20000"/>
              </a:spcBef>
              <a:defRPr/>
            </a:pPr>
            <a:r>
              <a:rPr lang="it-IT" sz="3100" dirty="0"/>
              <a:t> </a:t>
            </a:r>
          </a:p>
          <a:p>
            <a:pPr marL="342900" indent="-342900">
              <a:spcBef>
                <a:spcPct val="20000"/>
              </a:spcBef>
              <a:buFont typeface="Arial" charset="0"/>
              <a:buChar char="•"/>
              <a:defRPr/>
            </a:pPr>
            <a:r>
              <a:rPr lang="it-IT" sz="3100" dirty="0"/>
              <a:t>La razza </a:t>
            </a:r>
            <a:r>
              <a:rPr lang="it-IT" sz="3100" b="1" dirty="0"/>
              <a:t>gialla</a:t>
            </a:r>
            <a:r>
              <a:rPr lang="it-IT" sz="3100" dirty="0"/>
              <a:t> è materialista, portata al commercio e incapace di esprimere pensieri metafisici; </a:t>
            </a:r>
          </a:p>
          <a:p>
            <a:pPr marL="342900" indent="-342900">
              <a:spcBef>
                <a:spcPct val="20000"/>
              </a:spcBef>
              <a:buFont typeface="Arial" charset="0"/>
              <a:buChar char="•"/>
              <a:defRPr/>
            </a:pPr>
            <a:r>
              <a:rPr lang="it-IT" sz="3100" dirty="0"/>
              <a:t>la razza </a:t>
            </a:r>
            <a:r>
              <a:rPr lang="it-IT" sz="3100" b="1" dirty="0"/>
              <a:t>nera</a:t>
            </a:r>
            <a:r>
              <a:rPr lang="it-IT" sz="3100" dirty="0"/>
              <a:t> presenta sensi sviluppati all'eccesso e modesta capacità intellettiva;</a:t>
            </a:r>
          </a:p>
          <a:p>
            <a:pPr marL="342900" indent="-342900">
              <a:spcBef>
                <a:spcPct val="20000"/>
              </a:spcBef>
              <a:buFont typeface="Arial" charset="0"/>
              <a:buChar char="•"/>
              <a:defRPr/>
            </a:pPr>
            <a:r>
              <a:rPr lang="it-IT" sz="3100" dirty="0"/>
              <a:t> la razza </a:t>
            </a:r>
            <a:r>
              <a:rPr lang="it-IT" sz="3100" b="1" dirty="0"/>
              <a:t>bianca</a:t>
            </a:r>
            <a:r>
              <a:rPr lang="it-IT" sz="3100" dirty="0"/>
              <a:t> (o </a:t>
            </a:r>
            <a:r>
              <a:rPr lang="it-IT" sz="3100" b="1" dirty="0"/>
              <a:t>ariana</a:t>
            </a:r>
            <a:r>
              <a:rPr lang="it-IT" sz="3100" dirty="0"/>
              <a:t>) incarna le virtù della nobiltà e i valori aristocratici; è contraddistinta dal suo amore per la libertà, per l'onore e per la spiritualità.</a:t>
            </a:r>
            <a:endParaRPr lang="it-IT" altLang="it-IT" sz="3100" dirty="0">
              <a:latin typeface="+mn-lt"/>
            </a:endParaRPr>
          </a:p>
        </p:txBody>
      </p:sp>
      <p:pic>
        <p:nvPicPr>
          <p:cNvPr id="3" name="Picture 2" descr="Visualizza immagine di origine"/>
          <p:cNvPicPr>
            <a:picLocks noChangeAspect="1" noChangeArrowheads="1"/>
          </p:cNvPicPr>
          <p:nvPr/>
        </p:nvPicPr>
        <p:blipFill>
          <a:blip r:embed="rId2" cstate="print"/>
          <a:srcRect/>
          <a:stretch>
            <a:fillRect/>
          </a:stretch>
        </p:blipFill>
        <p:spPr bwMode="auto">
          <a:xfrm>
            <a:off x="7858116" y="5572116"/>
            <a:ext cx="1285884" cy="1285884"/>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it-IT" altLang="it-IT" sz="3800" dirty="0" smtClean="0">
                <a:effectLst>
                  <a:outerShdw blurRad="38100" dist="38100" dir="2700000" algn="tl">
                    <a:srgbClr val="000000">
                      <a:alpha val="43137"/>
                    </a:srgbClr>
                  </a:outerShdw>
                </a:effectLst>
              </a:rPr>
              <a:t>Situazione socio-economica</a:t>
            </a:r>
          </a:p>
        </p:txBody>
      </p:sp>
      <p:sp>
        <p:nvSpPr>
          <p:cNvPr id="5123" name="Rectangle 3"/>
          <p:cNvSpPr>
            <a:spLocks noGrp="1" noChangeArrowheads="1"/>
          </p:cNvSpPr>
          <p:nvPr>
            <p:ph idx="1"/>
          </p:nvPr>
        </p:nvSpPr>
        <p:spPr/>
        <p:txBody>
          <a:bodyPr/>
          <a:lstStyle/>
          <a:p>
            <a:pPr algn="ctr" eaLnBrk="1" hangingPunct="1">
              <a:buFont typeface="Arial" charset="0"/>
              <a:buNone/>
            </a:pPr>
            <a:r>
              <a:rPr lang="it-IT" altLang="it-IT" sz="3600" u="sng" dirty="0" smtClean="0"/>
              <a:t>Gravi problemi della Repubblica di </a:t>
            </a:r>
            <a:r>
              <a:rPr lang="it-IT" altLang="it-IT" sz="3600" b="1" u="sng" dirty="0" smtClean="0"/>
              <a:t>Weimar</a:t>
            </a:r>
          </a:p>
          <a:p>
            <a:pPr eaLnBrk="1" hangingPunct="1"/>
            <a:r>
              <a:rPr lang="it-IT" altLang="it-IT" sz="3600" dirty="0" smtClean="0"/>
              <a:t>Umiliazione del Trattato di Versailles</a:t>
            </a:r>
          </a:p>
          <a:p>
            <a:pPr eaLnBrk="1" hangingPunct="1"/>
            <a:r>
              <a:rPr lang="it-IT" altLang="it-IT" sz="3600" dirty="0" smtClean="0"/>
              <a:t>Questione delle riparazioni</a:t>
            </a:r>
          </a:p>
          <a:p>
            <a:pPr eaLnBrk="1" hangingPunct="1"/>
            <a:r>
              <a:rPr lang="it-IT" altLang="it-IT" sz="3600" dirty="0" smtClean="0"/>
              <a:t>Inflazione </a:t>
            </a:r>
          </a:p>
          <a:p>
            <a:pPr eaLnBrk="1" hangingPunct="1"/>
            <a:r>
              <a:rPr lang="it-IT" altLang="it-IT" sz="3600" dirty="0" smtClean="0"/>
              <a:t>Crisi del 1929</a:t>
            </a:r>
          </a:p>
          <a:p>
            <a:pPr eaLnBrk="1" hangingPunct="1"/>
            <a:r>
              <a:rPr lang="it-IT" altLang="it-IT" sz="3600" dirty="0" smtClean="0"/>
              <a:t>Disoccupazione</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428625" y="142875"/>
            <a:ext cx="8229600" cy="4525963"/>
          </a:xfrm>
          <a:prstGeom prst="rect">
            <a:avLst/>
          </a:prstGeom>
        </p:spPr>
        <p:txBody>
          <a:bodyPr/>
          <a:lstStyle/>
          <a:p>
            <a:pPr marL="342900" indent="-342900">
              <a:spcBef>
                <a:spcPct val="20000"/>
              </a:spcBef>
              <a:buFont typeface="Wingdings" pitchFamily="2" charset="2"/>
              <a:buNone/>
              <a:defRPr/>
            </a:pPr>
            <a:endParaRPr lang="it-IT" altLang="it-IT" sz="3200" dirty="0">
              <a:latin typeface="+mn-lt"/>
            </a:endParaRPr>
          </a:p>
          <a:p>
            <a:pPr algn="just">
              <a:spcBef>
                <a:spcPts val="0"/>
              </a:spcBef>
              <a:defRPr/>
            </a:pPr>
            <a:r>
              <a:rPr lang="it-IT" sz="2800" dirty="0"/>
              <a:t>“È una discussione oziosa quella che vuol ricercare quale razza fosse la originaria portatrice della cultura umana; cioè l'autentica fondatrice di ciò che noi chiamiamo in sintesi: umanità. È molto più semplice impostare questo problema sul tempo d'oggi; in questo caso la risposta appare facile ed evidente. </a:t>
            </a:r>
            <a:r>
              <a:rPr lang="it-IT" sz="2800" u="sng" dirty="0"/>
              <a:t>Ciò che noi vediamo oggi, d'arte o di scienza o di tecnica è quasi esclusivamente il prodotto geniale dell'ariano. E ciò ci conduce alla conclusione ovvia che egli solo è stato il fondatore dei valori umani più alti, e rappresenta quindi il prototipo di ciò che noi designiamo con la parola uomo</a:t>
            </a:r>
            <a:r>
              <a:rPr lang="it-IT" sz="2800" dirty="0"/>
              <a:t>.” </a:t>
            </a:r>
            <a:r>
              <a:rPr lang="it-IT" sz="2800" i="1" dirty="0"/>
              <a:t>(</a:t>
            </a:r>
            <a:r>
              <a:rPr lang="it-IT" sz="2800" i="1" dirty="0" err="1"/>
              <a:t>Mein</a:t>
            </a:r>
            <a:r>
              <a:rPr lang="it-IT" sz="2800" i="1" dirty="0"/>
              <a:t> </a:t>
            </a:r>
            <a:r>
              <a:rPr lang="it-IT" sz="2800" i="1" dirty="0" err="1"/>
              <a:t>kampf</a:t>
            </a:r>
            <a:r>
              <a:rPr lang="it-IT" sz="2800" i="1" dirty="0"/>
              <a:t>)</a:t>
            </a:r>
            <a:endParaRPr lang="it-IT" altLang="it-IT" sz="2800" dirty="0">
              <a:latin typeface="+mn-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214282" y="142875"/>
            <a:ext cx="8443943" cy="4525963"/>
          </a:xfrm>
          <a:prstGeom prst="rect">
            <a:avLst/>
          </a:prstGeom>
        </p:spPr>
        <p:txBody>
          <a:bodyPr/>
          <a:lstStyle/>
          <a:p>
            <a:pPr marL="342900" indent="-342900">
              <a:spcBef>
                <a:spcPct val="20000"/>
              </a:spcBef>
              <a:buFont typeface="Wingdings" pitchFamily="2" charset="2"/>
              <a:buNone/>
              <a:defRPr/>
            </a:pPr>
            <a:endParaRPr lang="it-IT" altLang="it-IT" sz="3200" dirty="0">
              <a:latin typeface="+mn-lt"/>
            </a:endParaRPr>
          </a:p>
          <a:p>
            <a:pPr marL="342900" indent="-342900" algn="ctr">
              <a:spcBef>
                <a:spcPct val="20000"/>
              </a:spcBef>
              <a:defRPr/>
            </a:pPr>
            <a:r>
              <a:rPr lang="it-IT" sz="2800" dirty="0"/>
              <a:t>Mantenimento della </a:t>
            </a:r>
            <a:r>
              <a:rPr lang="it-IT" sz="2800" b="1" dirty="0" smtClean="0">
                <a:solidFill>
                  <a:srgbClr val="FF0000"/>
                </a:solidFill>
                <a:effectLst>
                  <a:outerShdw blurRad="38100" dist="38100" dir="2700000" algn="tl">
                    <a:srgbClr val="000000">
                      <a:alpha val="43137"/>
                    </a:srgbClr>
                  </a:outerShdw>
                </a:effectLst>
              </a:rPr>
              <a:t>RAZZA PURA</a:t>
            </a:r>
            <a:endParaRPr lang="it-IT" sz="2800" b="1" dirty="0">
              <a:solidFill>
                <a:srgbClr val="FF0000"/>
              </a:solidFill>
              <a:effectLst>
                <a:outerShdw blurRad="38100" dist="38100" dir="2700000" algn="tl">
                  <a:srgbClr val="000000">
                    <a:alpha val="43137"/>
                  </a:srgbClr>
                </a:outerShdw>
              </a:effectLst>
            </a:endParaRPr>
          </a:p>
          <a:p>
            <a:pPr marL="342900" indent="-342900" algn="just">
              <a:spcBef>
                <a:spcPct val="20000"/>
              </a:spcBef>
              <a:buFont typeface="Arial" charset="0"/>
              <a:buChar char="•"/>
              <a:defRPr/>
            </a:pPr>
            <a:r>
              <a:rPr lang="it-IT" altLang="it-IT" sz="2800" dirty="0">
                <a:latin typeface="+mn-lt"/>
              </a:rPr>
              <a:t>Eliminazione delle </a:t>
            </a:r>
            <a:r>
              <a:rPr lang="it-IT" altLang="it-IT" sz="2800" b="1" dirty="0" smtClean="0">
                <a:latin typeface="+mn-lt"/>
              </a:rPr>
              <a:t>MALATTIE GENETICHE</a:t>
            </a:r>
            <a:endParaRPr lang="it-IT" altLang="it-IT" sz="2800" b="1" dirty="0">
              <a:latin typeface="+mn-lt"/>
            </a:endParaRPr>
          </a:p>
          <a:p>
            <a:pPr marL="342900" indent="-342900" algn="just">
              <a:spcBef>
                <a:spcPct val="20000"/>
              </a:spcBef>
              <a:buFont typeface="Arial" charset="0"/>
              <a:buChar char="•"/>
              <a:defRPr/>
            </a:pPr>
            <a:r>
              <a:rPr lang="it-IT" altLang="it-IT" sz="2800" dirty="0" smtClean="0">
                <a:latin typeface="+mn-lt"/>
              </a:rPr>
              <a:t>NON MESCOLARSI con </a:t>
            </a:r>
            <a:r>
              <a:rPr lang="it-IT" altLang="it-IT" sz="2800" b="1" dirty="0" smtClean="0">
                <a:latin typeface="+mn-lt"/>
              </a:rPr>
              <a:t>RAZZE INFERIORI, </a:t>
            </a:r>
            <a:r>
              <a:rPr lang="it-IT" altLang="it-IT" sz="2800" dirty="0">
                <a:latin typeface="+mn-lt"/>
              </a:rPr>
              <a:t>soprattutto gli </a:t>
            </a:r>
            <a:r>
              <a:rPr lang="it-IT" altLang="it-IT" sz="2800" b="1" dirty="0" smtClean="0">
                <a:solidFill>
                  <a:srgbClr val="FF0000"/>
                </a:solidFill>
                <a:latin typeface="+mn-lt"/>
              </a:rPr>
              <a:t>EBREI</a:t>
            </a:r>
            <a:r>
              <a:rPr lang="it-IT" altLang="it-IT" sz="2800" dirty="0" smtClean="0">
                <a:latin typeface="+mn-lt"/>
              </a:rPr>
              <a:t> </a:t>
            </a:r>
            <a:r>
              <a:rPr lang="it-IT" altLang="it-IT" sz="2800" dirty="0">
                <a:latin typeface="+mn-lt"/>
              </a:rPr>
              <a:t>(</a:t>
            </a:r>
            <a:r>
              <a:rPr lang="it-IT" altLang="it-IT" sz="2800" u="sng" dirty="0">
                <a:latin typeface="+mn-lt"/>
              </a:rPr>
              <a:t>capro espiatorio</a:t>
            </a:r>
            <a:r>
              <a:rPr lang="it-IT" altLang="it-IT" sz="2800" dirty="0">
                <a:latin typeface="+mn-lt"/>
              </a:rPr>
              <a:t>), </a:t>
            </a:r>
            <a:r>
              <a:rPr lang="it-IT" altLang="it-IT" sz="2800" b="1" dirty="0">
                <a:latin typeface="+mn-lt"/>
              </a:rPr>
              <a:t>biologicamente</a:t>
            </a:r>
            <a:r>
              <a:rPr lang="it-IT" altLang="it-IT" sz="2800" dirty="0">
                <a:latin typeface="+mn-lt"/>
              </a:rPr>
              <a:t> impuri e </a:t>
            </a:r>
            <a:r>
              <a:rPr lang="it-IT" altLang="it-IT" sz="2800" b="1" dirty="0">
                <a:latin typeface="+mn-lt"/>
              </a:rPr>
              <a:t>moralmente</a:t>
            </a:r>
            <a:r>
              <a:rPr lang="it-IT" altLang="it-IT" sz="2800" dirty="0">
                <a:latin typeface="+mn-lt"/>
              </a:rPr>
              <a:t> corrotti</a:t>
            </a:r>
          </a:p>
          <a:p>
            <a:pPr marL="800100" lvl="1" indent="-342900" algn="just">
              <a:spcBef>
                <a:spcPct val="20000"/>
              </a:spcBef>
              <a:buFont typeface="Courier New" pitchFamily="49" charset="0"/>
              <a:buChar char="o"/>
              <a:defRPr/>
            </a:pPr>
            <a:r>
              <a:rPr lang="it-IT" altLang="it-IT" sz="2800" dirty="0">
                <a:latin typeface="+mn-lt"/>
              </a:rPr>
              <a:t>Complotto ebraico</a:t>
            </a:r>
          </a:p>
          <a:p>
            <a:pPr marL="1257300" lvl="2" indent="-342900" algn="just">
              <a:spcBef>
                <a:spcPct val="20000"/>
              </a:spcBef>
              <a:buFont typeface="Wingdings" pitchFamily="2" charset="2"/>
              <a:buChar char="ü"/>
              <a:defRPr/>
            </a:pPr>
            <a:r>
              <a:rPr lang="it-IT" altLang="it-IT" sz="2800" dirty="0">
                <a:latin typeface="+mn-lt"/>
              </a:rPr>
              <a:t>Sparsi ovunque </a:t>
            </a:r>
          </a:p>
          <a:p>
            <a:pPr marL="1257300" lvl="2" indent="-342900" algn="just">
              <a:spcBef>
                <a:spcPct val="20000"/>
              </a:spcBef>
              <a:buFont typeface="Wingdings" pitchFamily="2" charset="2"/>
              <a:buChar char="ü"/>
              <a:defRPr/>
            </a:pPr>
            <a:r>
              <a:rPr lang="it-IT" altLang="it-IT" sz="2800" dirty="0">
                <a:latin typeface="+mn-lt"/>
              </a:rPr>
              <a:t>Mantengono le proprie </a:t>
            </a:r>
            <a:r>
              <a:rPr lang="it-IT" altLang="it-IT" sz="2800" dirty="0" smtClean="0">
                <a:latin typeface="+mn-lt"/>
              </a:rPr>
              <a:t>tradizioni, lingua, cultura</a:t>
            </a:r>
            <a:endParaRPr lang="it-IT" altLang="it-IT" sz="2800" dirty="0">
              <a:latin typeface="+mn-lt"/>
            </a:endParaRPr>
          </a:p>
          <a:p>
            <a:pPr marL="1257300" lvl="2" indent="-342900" algn="just">
              <a:spcBef>
                <a:spcPct val="20000"/>
              </a:spcBef>
              <a:buFont typeface="Wingdings" pitchFamily="2" charset="2"/>
              <a:buChar char="ü"/>
              <a:defRPr/>
            </a:pPr>
            <a:r>
              <a:rPr lang="it-IT" altLang="it-IT" sz="2800" dirty="0">
                <a:latin typeface="+mn-lt"/>
              </a:rPr>
              <a:t>I</a:t>
            </a:r>
            <a:r>
              <a:rPr lang="it-IT" altLang="it-IT" sz="2800" dirty="0" err="1">
                <a:latin typeface="+mn-lt"/>
              </a:rPr>
              <a:t>ncarnano</a:t>
            </a:r>
            <a:r>
              <a:rPr lang="it-IT" altLang="it-IT" sz="2800" dirty="0">
                <a:latin typeface="+mn-lt"/>
              </a:rPr>
              <a:t> per Hitler due Internazionali: 1) grande finanza; 2) bolscevismo (+ influenza culturale)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428625" y="142875"/>
            <a:ext cx="8229600" cy="4525963"/>
          </a:xfrm>
          <a:prstGeom prst="rect">
            <a:avLst/>
          </a:prstGeom>
        </p:spPr>
        <p:txBody>
          <a:bodyPr/>
          <a:lstStyle/>
          <a:p>
            <a:pPr marL="342900" indent="-342900">
              <a:spcBef>
                <a:spcPct val="20000"/>
              </a:spcBef>
              <a:buFont typeface="Wingdings" pitchFamily="2" charset="2"/>
              <a:buNone/>
              <a:defRPr/>
            </a:pPr>
            <a:endParaRPr lang="it-IT" altLang="it-IT" sz="3200" dirty="0">
              <a:latin typeface="+mn-lt"/>
            </a:endParaRPr>
          </a:p>
          <a:p>
            <a:pPr marL="342900" indent="-342900" algn="ctr">
              <a:spcBef>
                <a:spcPct val="20000"/>
              </a:spcBef>
              <a:defRPr/>
            </a:pPr>
            <a:r>
              <a:rPr lang="it-IT" sz="2800" dirty="0" smtClean="0"/>
              <a:t>ESPANSIONE </a:t>
            </a:r>
            <a:r>
              <a:rPr lang="it-IT" sz="2800" dirty="0"/>
              <a:t>della </a:t>
            </a:r>
            <a:r>
              <a:rPr lang="it-IT" sz="2800" b="1" dirty="0"/>
              <a:t>razza ariana</a:t>
            </a:r>
          </a:p>
          <a:p>
            <a:pPr marL="342900" indent="-342900" algn="ctr">
              <a:spcBef>
                <a:spcPct val="20000"/>
              </a:spcBef>
              <a:defRPr/>
            </a:pPr>
            <a:endParaRPr lang="it-IT" sz="2800" b="1" dirty="0"/>
          </a:p>
          <a:p>
            <a:pPr marL="342900" indent="-342900" algn="just">
              <a:spcBef>
                <a:spcPct val="20000"/>
              </a:spcBef>
              <a:buFont typeface="Arial" charset="0"/>
              <a:buChar char="•"/>
              <a:defRPr/>
            </a:pPr>
            <a:r>
              <a:rPr lang="it-IT" altLang="it-IT" sz="4000" b="1" dirty="0" smtClean="0">
                <a:solidFill>
                  <a:srgbClr val="FF0000"/>
                </a:solidFill>
                <a:effectLst>
                  <a:outerShdw blurRad="38100" dist="38100" dir="2700000" algn="tl">
                    <a:srgbClr val="000000">
                      <a:alpha val="43137"/>
                    </a:srgbClr>
                  </a:outerShdw>
                </a:effectLst>
                <a:latin typeface="+mn-lt"/>
              </a:rPr>
              <a:t>SPAZIO VITALE </a:t>
            </a:r>
            <a:r>
              <a:rPr lang="it-IT" altLang="it-IT" sz="2800" dirty="0" smtClean="0">
                <a:latin typeface="+mn-lt"/>
              </a:rPr>
              <a:t>a </a:t>
            </a:r>
            <a:r>
              <a:rPr lang="it-IT" altLang="it-IT" sz="2800" b="1" dirty="0" smtClean="0">
                <a:latin typeface="+mn-lt"/>
              </a:rPr>
              <a:t>EST (RUSSIA)</a:t>
            </a:r>
            <a:endParaRPr lang="it-IT" altLang="it-IT" sz="2800" b="1" dirty="0">
              <a:latin typeface="+mn-lt"/>
            </a:endParaRPr>
          </a:p>
          <a:p>
            <a:pPr marL="800100" lvl="1" indent="-342900" algn="just">
              <a:spcBef>
                <a:spcPct val="20000"/>
              </a:spcBef>
              <a:buFont typeface="Courier New" pitchFamily="49" charset="0"/>
              <a:buChar char="o"/>
              <a:defRPr/>
            </a:pPr>
            <a:r>
              <a:rPr lang="it-IT" altLang="it-IT" sz="2800" dirty="0">
                <a:latin typeface="+mn-lt"/>
              </a:rPr>
              <a:t>Territorio ricco di risorse e vasto</a:t>
            </a:r>
          </a:p>
          <a:p>
            <a:pPr marL="800100" lvl="1" indent="-342900" algn="just">
              <a:spcBef>
                <a:spcPct val="20000"/>
              </a:spcBef>
              <a:buFont typeface="Courier New" pitchFamily="49" charset="0"/>
              <a:buChar char="o"/>
              <a:defRPr/>
            </a:pPr>
            <a:r>
              <a:rPr lang="it-IT" altLang="it-IT" sz="2800" dirty="0">
                <a:latin typeface="+mn-lt"/>
              </a:rPr>
              <a:t>Abitato da razze inferiori (gli slavi)…</a:t>
            </a:r>
          </a:p>
          <a:p>
            <a:pPr marL="800100" lvl="1" indent="-342900" algn="just">
              <a:spcBef>
                <a:spcPct val="20000"/>
              </a:spcBef>
              <a:buFont typeface="Courier New" pitchFamily="49" charset="0"/>
              <a:buChar char="o"/>
              <a:defRPr/>
            </a:pPr>
            <a:r>
              <a:rPr lang="it-IT" altLang="it-IT" sz="2800" dirty="0" err="1">
                <a:latin typeface="+mn-lt"/>
              </a:rPr>
              <a:t>…oltretutto</a:t>
            </a:r>
            <a:r>
              <a:rPr lang="it-IT" altLang="it-IT" sz="2800" dirty="0">
                <a:latin typeface="+mn-lt"/>
              </a:rPr>
              <a:t> comuniste</a:t>
            </a:r>
          </a:p>
        </p:txBody>
      </p:sp>
      <p:pic>
        <p:nvPicPr>
          <p:cNvPr id="21506" name="Picture 2" descr="Visualizza immagine di origine"/>
          <p:cNvPicPr>
            <a:picLocks noChangeAspect="1" noChangeArrowheads="1"/>
          </p:cNvPicPr>
          <p:nvPr/>
        </p:nvPicPr>
        <p:blipFill>
          <a:blip r:embed="rId2" cstate="print"/>
          <a:srcRect/>
          <a:stretch>
            <a:fillRect/>
          </a:stretch>
        </p:blipFill>
        <p:spPr bwMode="auto">
          <a:xfrm>
            <a:off x="2357422" y="4198594"/>
            <a:ext cx="5095868" cy="2659406"/>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428625" y="142875"/>
            <a:ext cx="8229600" cy="4525963"/>
          </a:xfrm>
          <a:prstGeom prst="rect">
            <a:avLst/>
          </a:prstGeom>
        </p:spPr>
        <p:txBody>
          <a:bodyPr/>
          <a:lstStyle/>
          <a:p>
            <a:pPr marL="342900" indent="-342900">
              <a:spcBef>
                <a:spcPct val="20000"/>
              </a:spcBef>
              <a:buFont typeface="Wingdings" pitchFamily="2" charset="2"/>
              <a:buNone/>
              <a:defRPr/>
            </a:pPr>
            <a:endParaRPr lang="it-IT" altLang="it-IT" sz="3200" dirty="0">
              <a:latin typeface="+mn-lt"/>
            </a:endParaRPr>
          </a:p>
          <a:p>
            <a:pPr marL="342900" indent="-342900" algn="ctr">
              <a:spcBef>
                <a:spcPct val="20000"/>
              </a:spcBef>
              <a:defRPr/>
            </a:pPr>
            <a:endParaRPr lang="it-IT" sz="2800" b="1" dirty="0"/>
          </a:p>
          <a:p>
            <a:pPr marL="342900" indent="-342900" algn="just">
              <a:spcBef>
                <a:spcPct val="20000"/>
              </a:spcBef>
              <a:buFont typeface="Arial" charset="0"/>
              <a:buChar char="•"/>
              <a:defRPr/>
            </a:pPr>
            <a:r>
              <a:rPr lang="it-IT" sz="2800" b="1" dirty="0"/>
              <a:t>Imperialismo e nazionalismo</a:t>
            </a:r>
            <a:r>
              <a:rPr lang="it-IT" sz="2800" dirty="0"/>
              <a:t> </a:t>
            </a:r>
          </a:p>
          <a:p>
            <a:pPr marL="342900" indent="-342900" algn="just">
              <a:spcBef>
                <a:spcPct val="20000"/>
              </a:spcBef>
              <a:buFont typeface="Arial" charset="0"/>
              <a:buChar char="•"/>
              <a:defRPr/>
            </a:pPr>
            <a:r>
              <a:rPr lang="it-IT" sz="2800" b="1" dirty="0" smtClean="0"/>
              <a:t>CULTO DELLA FORZA MILITARE</a:t>
            </a:r>
            <a:r>
              <a:rPr lang="it-IT" sz="2800" dirty="0" smtClean="0"/>
              <a:t> e </a:t>
            </a:r>
            <a:r>
              <a:rPr lang="it-IT" sz="2800" dirty="0"/>
              <a:t>della guerra</a:t>
            </a:r>
          </a:p>
          <a:p>
            <a:pPr marL="342900" indent="-342900" algn="just">
              <a:spcBef>
                <a:spcPct val="20000"/>
              </a:spcBef>
              <a:buFont typeface="Arial" charset="0"/>
              <a:buChar char="•"/>
              <a:defRPr/>
            </a:pPr>
            <a:r>
              <a:rPr lang="it-IT" sz="2800" dirty="0"/>
              <a:t>Onore, </a:t>
            </a:r>
            <a:r>
              <a:rPr lang="it-IT" sz="2800" b="1" dirty="0" smtClean="0"/>
              <a:t>OBBEDIENZA</a:t>
            </a:r>
            <a:r>
              <a:rPr lang="it-IT" sz="2800" dirty="0" smtClean="0"/>
              <a:t> </a:t>
            </a:r>
            <a:r>
              <a:rPr lang="it-IT" sz="2800" dirty="0"/>
              <a:t>cieca, </a:t>
            </a:r>
          </a:p>
          <a:p>
            <a:pPr marL="342900" indent="-342900" algn="just">
              <a:spcBef>
                <a:spcPct val="20000"/>
              </a:spcBef>
              <a:buFont typeface="Arial" charset="0"/>
              <a:buChar char="•"/>
              <a:defRPr/>
            </a:pPr>
            <a:r>
              <a:rPr lang="it-IT" sz="2800" b="1" dirty="0"/>
              <a:t>Unità del </a:t>
            </a:r>
            <a:r>
              <a:rPr lang="it-IT" sz="2800" b="1" dirty="0" smtClean="0"/>
              <a:t>POPOLO </a:t>
            </a:r>
            <a:r>
              <a:rPr lang="it-IT" sz="2800" dirty="0"/>
              <a:t>(</a:t>
            </a:r>
            <a:r>
              <a:rPr lang="it-IT" sz="2800" i="1" dirty="0" err="1"/>
              <a:t>Volk</a:t>
            </a:r>
            <a:r>
              <a:rPr lang="it-IT" sz="2800" dirty="0"/>
              <a:t>)</a:t>
            </a:r>
            <a:endParaRPr lang="it-IT" altLang="it-IT" sz="2800" dirty="0">
              <a:latin typeface="+mn-lt"/>
            </a:endParaRPr>
          </a:p>
        </p:txBody>
      </p:sp>
      <p:pic>
        <p:nvPicPr>
          <p:cNvPr id="20483" name="Immagine 2" descr="Risultati immagini per sturmtruppen"/>
          <p:cNvPicPr>
            <a:picLocks noChangeAspect="1" noChangeArrowheads="1"/>
          </p:cNvPicPr>
          <p:nvPr/>
        </p:nvPicPr>
        <p:blipFill>
          <a:blip r:embed="rId2" cstate="print"/>
          <a:srcRect/>
          <a:stretch>
            <a:fillRect/>
          </a:stretch>
        </p:blipFill>
        <p:spPr bwMode="auto">
          <a:xfrm>
            <a:off x="4929190" y="3643314"/>
            <a:ext cx="3243262" cy="2551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s://www.vanillamagazine.it/wp-content/uploads/2019/01/Manifesti-di-propaganda-nazista-01.jpg"/>
          <p:cNvPicPr>
            <a:picLocks noChangeAspect="1" noChangeArrowheads="1"/>
          </p:cNvPicPr>
          <p:nvPr/>
        </p:nvPicPr>
        <p:blipFill>
          <a:blip r:embed="rId2" cstate="print"/>
          <a:srcRect/>
          <a:stretch>
            <a:fillRect/>
          </a:stretch>
        </p:blipFill>
        <p:spPr bwMode="auto">
          <a:xfrm>
            <a:off x="214313" y="214313"/>
            <a:ext cx="4551362" cy="6500812"/>
          </a:xfrm>
          <a:prstGeom prst="rect">
            <a:avLst/>
          </a:prstGeom>
          <a:noFill/>
          <a:ln w="9525">
            <a:noFill/>
            <a:miter lim="800000"/>
            <a:headEnd/>
            <a:tailEnd/>
          </a:ln>
        </p:spPr>
      </p:pic>
      <p:pic>
        <p:nvPicPr>
          <p:cNvPr id="21507" name="Immagine 2" descr="https://upload.wikimedia.org/wikipedia/commons/thumb/9/9c/Nazi_Swastika.svg/130px-Nazi_Swastika.svg.png"/>
          <p:cNvPicPr>
            <a:picLocks noChangeAspect="1" noChangeArrowheads="1"/>
          </p:cNvPicPr>
          <p:nvPr/>
        </p:nvPicPr>
        <p:blipFill>
          <a:blip r:embed="rId3" cstate="print"/>
          <a:srcRect/>
          <a:stretch>
            <a:fillRect/>
          </a:stretch>
        </p:blipFill>
        <p:spPr bwMode="auto">
          <a:xfrm>
            <a:off x="6286500" y="1928813"/>
            <a:ext cx="1000125" cy="928687"/>
          </a:xfrm>
          <a:prstGeom prst="rect">
            <a:avLst/>
          </a:prstGeom>
          <a:noFill/>
          <a:ln w="9525">
            <a:noFill/>
            <a:miter lim="800000"/>
            <a:headEnd/>
            <a:tailEnd/>
          </a:ln>
        </p:spPr>
      </p:pic>
      <p:sp>
        <p:nvSpPr>
          <p:cNvPr id="21508" name="Rettangolo 3"/>
          <p:cNvSpPr>
            <a:spLocks noChangeArrowheads="1"/>
          </p:cNvSpPr>
          <p:nvPr/>
        </p:nvSpPr>
        <p:spPr bwMode="auto">
          <a:xfrm>
            <a:off x="4857750" y="3286125"/>
            <a:ext cx="4143375" cy="1477963"/>
          </a:xfrm>
          <a:prstGeom prst="rect">
            <a:avLst/>
          </a:prstGeom>
          <a:noFill/>
          <a:ln w="9525">
            <a:noFill/>
            <a:miter lim="800000"/>
            <a:headEnd/>
            <a:tailEnd/>
          </a:ln>
        </p:spPr>
        <p:txBody>
          <a:bodyPr>
            <a:spAutoFit/>
          </a:bodyPr>
          <a:lstStyle/>
          <a:p>
            <a:r>
              <a:rPr lang="it-IT" b="1"/>
              <a:t>svastica</a:t>
            </a:r>
            <a:r>
              <a:rPr lang="it-IT"/>
              <a:t>, immagine antica, di origine non così certa e attestata in diverse culture; richiama il sole, un simbolo di benessere e fortuna, l’energia vitale e il ciclo delle rinascite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71472" y="285728"/>
            <a:ext cx="7929618" cy="1077218"/>
          </a:xfrm>
          <a:prstGeom prst="rect">
            <a:avLst/>
          </a:prstGeom>
          <a:noFill/>
        </p:spPr>
        <p:txBody>
          <a:bodyPr wrap="square" rtlCol="0">
            <a:spAutoFit/>
          </a:bodyPr>
          <a:lstStyle/>
          <a:p>
            <a:pPr algn="ctr"/>
            <a:r>
              <a:rPr lang="it-IT" sz="3200" dirty="0" smtClean="0"/>
              <a:t>HITLER ARRIVA AL POTERE NEL </a:t>
            </a:r>
            <a:r>
              <a:rPr lang="it-IT" sz="3200" b="1" dirty="0" smtClean="0">
                <a:solidFill>
                  <a:srgbClr val="FF0000"/>
                </a:solidFill>
              </a:rPr>
              <a:t>1933</a:t>
            </a:r>
            <a:r>
              <a:rPr lang="it-IT" sz="3200" dirty="0" smtClean="0"/>
              <a:t>, GRAZIE ALLE </a:t>
            </a:r>
            <a:r>
              <a:rPr lang="it-IT" sz="3200" b="1" dirty="0" smtClean="0">
                <a:solidFill>
                  <a:srgbClr val="FF0000"/>
                </a:solidFill>
              </a:rPr>
              <a:t>ELEZIONI</a:t>
            </a:r>
          </a:p>
        </p:txBody>
      </p:sp>
      <p:sp>
        <p:nvSpPr>
          <p:cNvPr id="3" name="CasellaDiTesto 2"/>
          <p:cNvSpPr txBox="1"/>
          <p:nvPr/>
        </p:nvSpPr>
        <p:spPr>
          <a:xfrm>
            <a:off x="785786" y="2285992"/>
            <a:ext cx="7429552" cy="353943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it-IT" sz="3200" dirty="0" smtClean="0"/>
              <a:t>IL </a:t>
            </a:r>
            <a:r>
              <a:rPr lang="it-IT" sz="3200" b="1" dirty="0" smtClean="0"/>
              <a:t>TOTALITARISMO</a:t>
            </a:r>
            <a:r>
              <a:rPr lang="it-IT" sz="3200" dirty="0" smtClean="0"/>
              <a:t> INIZIA DA SUBITO</a:t>
            </a:r>
          </a:p>
          <a:p>
            <a:pPr algn="ctr"/>
            <a:endParaRPr lang="it-IT" sz="3200" dirty="0" smtClean="0"/>
          </a:p>
          <a:p>
            <a:pPr algn="ctr"/>
            <a:endParaRPr lang="it-IT" sz="3200" dirty="0" smtClean="0"/>
          </a:p>
          <a:p>
            <a:pPr algn="ctr"/>
            <a:endParaRPr lang="it-IT" sz="3200" dirty="0" smtClean="0"/>
          </a:p>
          <a:p>
            <a:pPr algn="ctr"/>
            <a:endParaRPr lang="it-IT" sz="3200" dirty="0" smtClean="0"/>
          </a:p>
          <a:p>
            <a:pPr algn="ctr"/>
            <a:endParaRPr lang="it-IT" sz="3200" dirty="0" smtClean="0"/>
          </a:p>
          <a:p>
            <a:pPr algn="ctr"/>
            <a:endParaRPr lang="it-IT" sz="3200" dirty="0"/>
          </a:p>
        </p:txBody>
      </p:sp>
      <p:sp>
        <p:nvSpPr>
          <p:cNvPr id="4" name="CasellaDiTesto 3"/>
          <p:cNvSpPr txBox="1"/>
          <p:nvPr/>
        </p:nvSpPr>
        <p:spPr>
          <a:xfrm>
            <a:off x="357158" y="3714752"/>
            <a:ext cx="4071966" cy="156966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it-IT" sz="3200" b="1" dirty="0" smtClean="0"/>
              <a:t>VIOLENZA</a:t>
            </a:r>
            <a:r>
              <a:rPr lang="it-IT" sz="3200" dirty="0" smtClean="0"/>
              <a:t>;</a:t>
            </a:r>
          </a:p>
          <a:p>
            <a:pPr algn="ctr"/>
            <a:r>
              <a:rPr lang="it-IT" sz="3200" dirty="0" smtClean="0"/>
              <a:t>ELIMINAZIONE </a:t>
            </a:r>
            <a:r>
              <a:rPr lang="it-IT" sz="3200" dirty="0" err="1" smtClean="0"/>
              <a:t>DI</a:t>
            </a:r>
            <a:r>
              <a:rPr lang="it-IT" sz="3200" dirty="0" smtClean="0"/>
              <a:t> OGNI OPPOSIZIONE</a:t>
            </a:r>
            <a:endParaRPr lang="it-IT" sz="3200" dirty="0"/>
          </a:p>
        </p:txBody>
      </p:sp>
      <p:sp>
        <p:nvSpPr>
          <p:cNvPr id="5" name="CasellaDiTesto 4"/>
          <p:cNvSpPr txBox="1"/>
          <p:nvPr/>
        </p:nvSpPr>
        <p:spPr>
          <a:xfrm>
            <a:off x="5214942" y="3714752"/>
            <a:ext cx="3571900" cy="156966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it-IT" sz="3200" dirty="0" smtClean="0"/>
              <a:t>RICERCA DEL CONSENSO:</a:t>
            </a:r>
          </a:p>
          <a:p>
            <a:pPr algn="ctr"/>
            <a:r>
              <a:rPr lang="it-IT" sz="3200" b="1" dirty="0" smtClean="0"/>
              <a:t>PROPAGANDA</a:t>
            </a:r>
            <a:endParaRPr lang="it-IT" sz="3200"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Visualizza immagine di origine"/>
          <p:cNvPicPr>
            <a:picLocks noChangeAspect="1" noChangeArrowheads="1"/>
          </p:cNvPicPr>
          <p:nvPr/>
        </p:nvPicPr>
        <p:blipFill>
          <a:blip r:embed="rId2" cstate="print"/>
          <a:srcRect l="1563" t="48958" r="2344" b="2083"/>
          <a:stretch>
            <a:fillRect/>
          </a:stretch>
        </p:blipFill>
        <p:spPr bwMode="auto">
          <a:xfrm>
            <a:off x="214313" y="2428875"/>
            <a:ext cx="8786812" cy="3357563"/>
          </a:xfrm>
          <a:prstGeom prst="rect">
            <a:avLst/>
          </a:prstGeom>
          <a:noFill/>
          <a:ln w="9525">
            <a:noFill/>
            <a:miter lim="800000"/>
            <a:headEnd/>
            <a:tailEnd/>
          </a:ln>
        </p:spPr>
      </p:pic>
      <p:sp>
        <p:nvSpPr>
          <p:cNvPr id="27651" name="Rettangolo 2"/>
          <p:cNvSpPr>
            <a:spLocks noChangeArrowheads="1"/>
          </p:cNvSpPr>
          <p:nvPr/>
        </p:nvSpPr>
        <p:spPr bwMode="auto">
          <a:xfrm>
            <a:off x="428625" y="642938"/>
            <a:ext cx="8358188" cy="1077912"/>
          </a:xfrm>
          <a:prstGeom prst="rect">
            <a:avLst/>
          </a:prstGeom>
          <a:noFill/>
          <a:ln w="9525">
            <a:noFill/>
            <a:miter lim="800000"/>
            <a:headEnd/>
            <a:tailEnd/>
          </a:ln>
        </p:spPr>
        <p:txBody>
          <a:bodyPr>
            <a:spAutoFit/>
          </a:bodyPr>
          <a:lstStyle/>
          <a:p>
            <a:pPr marL="342900" indent="-342900">
              <a:spcBef>
                <a:spcPct val="20000"/>
              </a:spcBef>
            </a:pPr>
            <a:r>
              <a:rPr lang="it-IT" sz="3200"/>
              <a:t>Il partito nazista cresce </a:t>
            </a:r>
            <a:r>
              <a:rPr lang="it-IT" sz="3200">
                <a:sym typeface="Wingdings" pitchFamily="2" charset="2"/>
              </a:rPr>
              <a:t> primo</a:t>
            </a:r>
            <a:r>
              <a:rPr lang="it-IT" sz="3200"/>
              <a:t> </a:t>
            </a:r>
            <a:r>
              <a:rPr lang="it-IT" sz="3200" b="1"/>
              <a:t>successo elettorale </a:t>
            </a:r>
            <a:r>
              <a:rPr lang="it-IT" sz="3200"/>
              <a:t>alle elezioni del </a:t>
            </a:r>
            <a:r>
              <a:rPr lang="it-IT" sz="3200" b="1"/>
              <a:t>1930</a:t>
            </a:r>
            <a:endParaRPr lang="it-IT" altLang="it-IT" sz="32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it-IT" altLang="it-IT" sz="3800" smtClean="0"/>
              <a:t>LA FINE DELLA REPUBBLICA</a:t>
            </a:r>
            <a:endParaRPr lang="it-IT" altLang="it-IT" smtClean="0"/>
          </a:p>
        </p:txBody>
      </p:sp>
      <p:sp>
        <p:nvSpPr>
          <p:cNvPr id="28675" name="Rectangle 3"/>
          <p:cNvSpPr>
            <a:spLocks noGrp="1" noChangeArrowheads="1"/>
          </p:cNvSpPr>
          <p:nvPr>
            <p:ph idx="1"/>
          </p:nvPr>
        </p:nvSpPr>
        <p:spPr>
          <a:xfrm>
            <a:off x="3286125" y="1600200"/>
            <a:ext cx="5400675" cy="4525963"/>
          </a:xfrm>
        </p:spPr>
        <p:txBody>
          <a:bodyPr/>
          <a:lstStyle/>
          <a:p>
            <a:pPr eaLnBrk="1" hangingPunct="1"/>
            <a:r>
              <a:rPr lang="it-IT" altLang="it-IT" b="1" dirty="0" smtClean="0"/>
              <a:t>Gennaio 1933:</a:t>
            </a:r>
            <a:r>
              <a:rPr lang="it-IT" altLang="it-IT" dirty="0" smtClean="0"/>
              <a:t> Hitler diventa </a:t>
            </a:r>
            <a:r>
              <a:rPr lang="it-IT" altLang="it-IT" b="1" dirty="0" smtClean="0"/>
              <a:t>cancelliere</a:t>
            </a:r>
          </a:p>
          <a:p>
            <a:pPr eaLnBrk="1" hangingPunct="1"/>
            <a:r>
              <a:rPr lang="it-IT" altLang="it-IT" dirty="0" smtClean="0"/>
              <a:t>Si indicono </a:t>
            </a:r>
            <a:r>
              <a:rPr lang="it-IT" altLang="it-IT" b="1" dirty="0" smtClean="0"/>
              <a:t>nuove elezioni</a:t>
            </a:r>
            <a:r>
              <a:rPr lang="it-IT" altLang="it-IT" dirty="0" smtClean="0"/>
              <a:t> per marzo</a:t>
            </a:r>
            <a:endParaRPr lang="it-IT" altLang="it-IT" b="1" dirty="0" smtClean="0"/>
          </a:p>
          <a:p>
            <a:pPr eaLnBrk="1" hangingPunct="1"/>
            <a:r>
              <a:rPr lang="it-IT" altLang="it-IT" b="1" dirty="0" smtClean="0"/>
              <a:t>Incendio del </a:t>
            </a:r>
            <a:r>
              <a:rPr lang="it-IT" altLang="it-IT" b="1" dirty="0" err="1" smtClean="0"/>
              <a:t>Reichstag</a:t>
            </a:r>
            <a:r>
              <a:rPr lang="it-IT" altLang="it-IT" b="1" dirty="0" smtClean="0"/>
              <a:t> </a:t>
            </a:r>
            <a:r>
              <a:rPr lang="it-IT" altLang="it-IT" dirty="0" smtClean="0"/>
              <a:t>del febbraio 1933: colpa data ai </a:t>
            </a:r>
            <a:r>
              <a:rPr lang="it-IT" altLang="it-IT" b="1" dirty="0" smtClean="0"/>
              <a:t>comunisti</a:t>
            </a:r>
          </a:p>
          <a:p>
            <a:pPr eaLnBrk="1" hangingPunct="1"/>
            <a:r>
              <a:rPr lang="it-IT" altLang="it-IT" b="1" dirty="0" smtClean="0"/>
              <a:t>“</a:t>
            </a:r>
            <a:r>
              <a:rPr lang="it-IT" altLang="it-IT" b="1" dirty="0" smtClean="0">
                <a:solidFill>
                  <a:srgbClr val="FF0000"/>
                </a:solidFill>
              </a:rPr>
              <a:t>LEGGI ECCEZIONALI</a:t>
            </a:r>
            <a:r>
              <a:rPr lang="it-IT" altLang="it-IT" b="1" dirty="0" smtClean="0"/>
              <a:t>” </a:t>
            </a:r>
            <a:r>
              <a:rPr lang="it-IT" altLang="it-IT" dirty="0" smtClean="0"/>
              <a:t>e</a:t>
            </a:r>
            <a:r>
              <a:rPr lang="it-IT" altLang="it-IT" b="1" dirty="0" smtClean="0"/>
              <a:t> lager</a:t>
            </a:r>
          </a:p>
          <a:p>
            <a:pPr eaLnBrk="1" hangingPunct="1"/>
            <a:endParaRPr lang="it-IT" altLang="it-IT" dirty="0" smtClean="0"/>
          </a:p>
          <a:p>
            <a:pPr eaLnBrk="1" hangingPunct="1">
              <a:buFont typeface="Wingdings" pitchFamily="2" charset="2"/>
              <a:buNone/>
            </a:pPr>
            <a:endParaRPr lang="it-IT" altLang="it-IT" sz="2600" dirty="0" smtClean="0"/>
          </a:p>
        </p:txBody>
      </p:sp>
      <p:pic>
        <p:nvPicPr>
          <p:cNvPr id="28676" name="Picture 7" descr="reichsta"/>
          <p:cNvPicPr>
            <a:picLocks noChangeAspect="1" noChangeArrowheads="1"/>
          </p:cNvPicPr>
          <p:nvPr/>
        </p:nvPicPr>
        <p:blipFill>
          <a:blip r:embed="rId2" cstate="print"/>
          <a:srcRect/>
          <a:stretch>
            <a:fillRect/>
          </a:stretch>
        </p:blipFill>
        <p:spPr bwMode="auto">
          <a:xfrm>
            <a:off x="142875" y="1714500"/>
            <a:ext cx="2973388" cy="40227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it-IT" altLang="it-IT" dirty="0" smtClean="0"/>
              <a:t>TOTALITARISMO NAZISTA</a:t>
            </a:r>
          </a:p>
        </p:txBody>
      </p:sp>
      <p:sp>
        <p:nvSpPr>
          <p:cNvPr id="29699" name="Rectangle 3"/>
          <p:cNvSpPr>
            <a:spLocks noGrp="1" noChangeArrowheads="1"/>
          </p:cNvSpPr>
          <p:nvPr>
            <p:ph idx="1"/>
          </p:nvPr>
        </p:nvSpPr>
        <p:spPr/>
        <p:txBody>
          <a:bodyPr/>
          <a:lstStyle/>
          <a:p>
            <a:pPr eaLnBrk="1" hangingPunct="1">
              <a:lnSpc>
                <a:spcPct val="90000"/>
              </a:lnSpc>
            </a:pPr>
            <a:r>
              <a:rPr lang="it-IT" altLang="it-IT" sz="3100" b="1" dirty="0" smtClean="0"/>
              <a:t>PIENI POTERI a Hitler</a:t>
            </a:r>
          </a:p>
          <a:p>
            <a:pPr eaLnBrk="1" hangingPunct="1">
              <a:lnSpc>
                <a:spcPct val="90000"/>
              </a:lnSpc>
            </a:pPr>
            <a:r>
              <a:rPr lang="it-IT" altLang="it-IT" sz="3100" b="1" dirty="0" smtClean="0"/>
              <a:t>FUORI LEGGE TUTTI I PARTITI</a:t>
            </a:r>
            <a:r>
              <a:rPr lang="it-IT" altLang="it-IT" sz="3100" dirty="0" smtClean="0"/>
              <a:t> ad eccezione di quello nazista (luglio 1933)</a:t>
            </a:r>
          </a:p>
          <a:p>
            <a:pPr eaLnBrk="1" hangingPunct="1">
              <a:lnSpc>
                <a:spcPct val="90000"/>
              </a:lnSpc>
            </a:pPr>
            <a:r>
              <a:rPr lang="it-IT" altLang="it-IT" sz="3100" dirty="0" smtClean="0"/>
              <a:t>30 giugno </a:t>
            </a:r>
            <a:r>
              <a:rPr lang="it-IT" altLang="it-IT" sz="3100" b="1" dirty="0" smtClean="0"/>
              <a:t>1934: “NOTTE DEI LUNGHI COLTELLI” </a:t>
            </a:r>
            <a:r>
              <a:rPr lang="it-IT" altLang="it-IT" sz="3100" dirty="0" smtClean="0"/>
              <a:t>(eliminazione degli oppositori/avversari interni)</a:t>
            </a:r>
          </a:p>
          <a:p>
            <a:pPr eaLnBrk="1" hangingPunct="1">
              <a:lnSpc>
                <a:spcPct val="90000"/>
              </a:lnSpc>
            </a:pPr>
            <a:r>
              <a:rPr lang="it-IT" altLang="it-IT" sz="3100" dirty="0" smtClean="0"/>
              <a:t>Agosto 1934 : Hitler si proclama </a:t>
            </a:r>
            <a:r>
              <a:rPr lang="it-IT" altLang="it-IT" sz="3100" b="1" dirty="0" smtClean="0"/>
              <a:t>PRESIDENTE</a:t>
            </a:r>
            <a:r>
              <a:rPr lang="it-IT" altLang="it-IT" sz="3100" dirty="0" smtClean="0"/>
              <a:t> (muore </a:t>
            </a:r>
            <a:r>
              <a:rPr lang="it-IT" altLang="it-IT" sz="3100" dirty="0" err="1" smtClean="0"/>
              <a:t>Hindemburg</a:t>
            </a:r>
            <a:r>
              <a:rPr lang="it-IT" altLang="it-IT" sz="3100" dirty="0" smtClean="0"/>
              <a:t>) e dà vita al </a:t>
            </a:r>
            <a:r>
              <a:rPr lang="it-IT" altLang="it-IT" sz="3100" b="1" dirty="0" smtClean="0"/>
              <a:t>TERZO REICH, </a:t>
            </a:r>
            <a:r>
              <a:rPr lang="it-IT" altLang="it-IT" sz="3100" dirty="0" smtClean="0"/>
              <a:t>di cui è l’indiscusso</a:t>
            </a:r>
            <a:r>
              <a:rPr lang="it-IT" altLang="it-IT" sz="3100" b="1" dirty="0" smtClean="0"/>
              <a:t> </a:t>
            </a:r>
            <a:r>
              <a:rPr lang="it-IT" sz="2800" b="1" dirty="0" smtClean="0"/>
              <a:t>Führer</a:t>
            </a:r>
            <a:r>
              <a:rPr lang="it-IT" sz="2800" dirty="0" smtClean="0"/>
              <a:t> (capo)</a:t>
            </a:r>
            <a:endParaRPr lang="it-IT" altLang="it-IT" sz="3100" b="1" dirty="0" smtClean="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p:cNvSpPr>
            <a:spLocks noGrp="1" noChangeArrowheads="1"/>
          </p:cNvSpPr>
          <p:nvPr>
            <p:ph type="body" sz="half" idx="1"/>
          </p:nvPr>
        </p:nvSpPr>
        <p:spPr>
          <a:xfrm>
            <a:off x="857250" y="3357563"/>
            <a:ext cx="7643840" cy="2571750"/>
          </a:xfrm>
        </p:spPr>
        <p:txBody>
          <a:bodyPr/>
          <a:lstStyle/>
          <a:p>
            <a:pPr marL="0" algn="just" eaLnBrk="1" hangingPunct="1">
              <a:spcBef>
                <a:spcPct val="0"/>
              </a:spcBef>
              <a:buClr>
                <a:schemeClr val="tx1"/>
              </a:buClr>
              <a:buFont typeface="Wingdings" pitchFamily="2" charset="2"/>
              <a:buNone/>
            </a:pPr>
            <a:r>
              <a:rPr lang="it-IT" altLang="it-IT" sz="2800" dirty="0" smtClean="0"/>
              <a:t>Esaltazione e mito del capo, del </a:t>
            </a:r>
            <a:r>
              <a:rPr lang="it-IT" sz="2800" b="1" dirty="0" smtClean="0"/>
              <a:t>Führer</a:t>
            </a:r>
            <a:r>
              <a:rPr lang="it-IT" altLang="it-IT" sz="2800" dirty="0" smtClean="0"/>
              <a:t>, dotato di tutti i poteri e di tutti i diritti, destinato a condurre la stirpe eletta verso il suo destino.</a:t>
            </a:r>
          </a:p>
          <a:p>
            <a:pPr marL="0" algn="just" eaLnBrk="1" hangingPunct="1">
              <a:spcBef>
                <a:spcPct val="0"/>
              </a:spcBef>
              <a:buClr>
                <a:schemeClr val="tx1"/>
              </a:buClr>
              <a:buFont typeface="Wingdings" pitchFamily="2" charset="2"/>
              <a:buNone/>
            </a:pPr>
            <a:r>
              <a:rPr lang="it-IT" altLang="it-IT" sz="2800" dirty="0" smtClean="0"/>
              <a:t>Per Goebbels, Hitler è semplicemente la </a:t>
            </a:r>
            <a:r>
              <a:rPr lang="it-IT" sz="2800" dirty="0" smtClean="0"/>
              <a:t>“verità in persona”</a:t>
            </a:r>
            <a:endParaRPr lang="it-IT" altLang="it-IT" sz="2800" dirty="0" smtClean="0"/>
          </a:p>
        </p:txBody>
      </p:sp>
      <p:pic>
        <p:nvPicPr>
          <p:cNvPr id="30723" name="Picture 8" descr="hitler"/>
          <p:cNvPicPr>
            <a:picLocks noGrp="1" noChangeAspect="1" noChangeArrowheads="1"/>
          </p:cNvPicPr>
          <p:nvPr>
            <p:ph sz="half" idx="2"/>
          </p:nvPr>
        </p:nvPicPr>
        <p:blipFill>
          <a:blip r:embed="rId2" cstate="print"/>
          <a:srcRect b="37292"/>
          <a:stretch>
            <a:fillRect/>
          </a:stretch>
        </p:blipFill>
        <p:spPr>
          <a:xfrm>
            <a:off x="2714625" y="500063"/>
            <a:ext cx="4032250" cy="2514600"/>
          </a:xfr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142976" y="1785926"/>
            <a:ext cx="7000924" cy="452431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endParaRPr lang="it-IT" sz="3600" dirty="0" smtClean="0"/>
          </a:p>
          <a:p>
            <a:r>
              <a:rPr lang="it-IT" sz="3600" dirty="0" smtClean="0"/>
              <a:t>DIKTAT</a:t>
            </a:r>
          </a:p>
          <a:p>
            <a:pPr algn="r"/>
            <a:r>
              <a:rPr lang="it-IT" sz="3600" dirty="0" smtClean="0"/>
              <a:t>RIPARAZIONI</a:t>
            </a:r>
          </a:p>
          <a:p>
            <a:r>
              <a:rPr lang="it-IT" sz="3600" dirty="0" smtClean="0"/>
              <a:t>PERDITE TERRITORIALI</a:t>
            </a:r>
          </a:p>
          <a:p>
            <a:pPr>
              <a:buFontTx/>
              <a:buChar char="-"/>
            </a:pPr>
            <a:endParaRPr lang="it-IT" sz="3600" dirty="0" smtClean="0"/>
          </a:p>
          <a:p>
            <a:pPr algn="r"/>
            <a:r>
              <a:rPr lang="it-IT" sz="3600" dirty="0" smtClean="0"/>
              <a:t>VOLONTA’ </a:t>
            </a:r>
            <a:r>
              <a:rPr lang="it-IT" sz="3600" dirty="0" err="1" smtClean="0"/>
              <a:t>DI</a:t>
            </a:r>
            <a:r>
              <a:rPr lang="it-IT" sz="3600" dirty="0" smtClean="0"/>
              <a:t> </a:t>
            </a:r>
          </a:p>
          <a:p>
            <a:pPr algn="r"/>
            <a:r>
              <a:rPr lang="it-IT" sz="3600" dirty="0" smtClean="0"/>
              <a:t>VENDETTA / RIVINCITA</a:t>
            </a:r>
          </a:p>
          <a:p>
            <a:pPr algn="r"/>
            <a:endParaRPr lang="it-IT" sz="3600" dirty="0"/>
          </a:p>
        </p:txBody>
      </p:sp>
      <p:sp>
        <p:nvSpPr>
          <p:cNvPr id="3" name="Rettangolo 2"/>
          <p:cNvSpPr/>
          <p:nvPr/>
        </p:nvSpPr>
        <p:spPr>
          <a:xfrm>
            <a:off x="2428860" y="142852"/>
            <a:ext cx="4572000" cy="1384995"/>
          </a:xfrm>
          <a:prstGeom prst="rect">
            <a:avLst/>
          </a:prstGeom>
        </p:spPr>
        <p:txBody>
          <a:bodyPr>
            <a:spAutoFit/>
          </a:bodyPr>
          <a:lstStyle/>
          <a:p>
            <a:pPr algn="ctr"/>
            <a:r>
              <a:rPr lang="it-IT" sz="2800" b="1" dirty="0" smtClean="0"/>
              <a:t>I TEDESCHI SI SENTONO UMILIATI DAL TRATTATO </a:t>
            </a:r>
            <a:r>
              <a:rPr lang="it-IT" sz="2800" b="1" dirty="0" err="1" smtClean="0"/>
              <a:t>DI</a:t>
            </a:r>
            <a:r>
              <a:rPr lang="it-IT" sz="2800" b="1" dirty="0" smtClean="0"/>
              <a:t> VERSAILLES</a:t>
            </a:r>
          </a:p>
        </p:txBody>
      </p:sp>
      <p:pic>
        <p:nvPicPr>
          <p:cNvPr id="53250" name="Picture 2" descr="Visualizza immagine di origine"/>
          <p:cNvPicPr>
            <a:picLocks noChangeAspect="1" noChangeArrowheads="1"/>
          </p:cNvPicPr>
          <p:nvPr/>
        </p:nvPicPr>
        <p:blipFill>
          <a:blip r:embed="rId2" cstate="print"/>
          <a:srcRect/>
          <a:stretch>
            <a:fillRect/>
          </a:stretch>
        </p:blipFill>
        <p:spPr bwMode="auto">
          <a:xfrm>
            <a:off x="357158" y="4500570"/>
            <a:ext cx="2233628" cy="2085337"/>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it-IT" altLang="it-IT" sz="3800" smtClean="0"/>
              <a:t>ELIMINAZIONE DEGLI OPPOSITORI</a:t>
            </a:r>
          </a:p>
        </p:txBody>
      </p:sp>
      <p:sp>
        <p:nvSpPr>
          <p:cNvPr id="32771" name="Rectangle 3"/>
          <p:cNvSpPr>
            <a:spLocks noGrp="1" noChangeArrowheads="1"/>
          </p:cNvSpPr>
          <p:nvPr>
            <p:ph idx="1"/>
          </p:nvPr>
        </p:nvSpPr>
        <p:spPr/>
        <p:txBody>
          <a:bodyPr/>
          <a:lstStyle/>
          <a:p>
            <a:pPr eaLnBrk="1" hangingPunct="1"/>
            <a:r>
              <a:rPr lang="it-IT" altLang="it-IT" sz="3100" dirty="0" smtClean="0"/>
              <a:t>Campi di concentramento (</a:t>
            </a:r>
            <a:r>
              <a:rPr lang="it-IT" altLang="it-IT" sz="3100" b="1" dirty="0" smtClean="0">
                <a:solidFill>
                  <a:srgbClr val="FF0000"/>
                </a:solidFill>
              </a:rPr>
              <a:t>LAGER</a:t>
            </a:r>
            <a:r>
              <a:rPr lang="it-IT" altLang="it-IT" sz="3100" dirty="0" smtClean="0"/>
              <a:t>)</a:t>
            </a:r>
          </a:p>
          <a:p>
            <a:pPr eaLnBrk="1" hangingPunct="1"/>
            <a:r>
              <a:rPr lang="it-IT" altLang="it-IT" sz="3100" dirty="0" smtClean="0"/>
              <a:t>Uso della polizia politica (</a:t>
            </a:r>
            <a:r>
              <a:rPr lang="it-IT" altLang="it-IT" sz="3100" b="1" dirty="0" smtClean="0">
                <a:solidFill>
                  <a:srgbClr val="FF0000"/>
                </a:solidFill>
              </a:rPr>
              <a:t>GESTAPO</a:t>
            </a:r>
            <a:r>
              <a:rPr lang="it-IT" altLang="it-IT" sz="3100" dirty="0" smtClean="0"/>
              <a:t>)</a:t>
            </a:r>
          </a:p>
          <a:p>
            <a:pPr eaLnBrk="1" hangingPunct="1"/>
            <a:r>
              <a:rPr lang="it-IT" altLang="it-IT" sz="3100" b="1" dirty="0" smtClean="0"/>
              <a:t>Purghe</a:t>
            </a:r>
            <a:r>
              <a:rPr lang="it-IT" altLang="it-IT" sz="3100" dirty="0" smtClean="0"/>
              <a:t> entro il partito (eliminazione dei leader dissidenti e delle SA nella </a:t>
            </a:r>
            <a:r>
              <a:rPr lang="it-IT" altLang="it-IT" sz="3100" b="1" dirty="0" smtClean="0">
                <a:solidFill>
                  <a:srgbClr val="FF0000"/>
                </a:solidFill>
              </a:rPr>
              <a:t>NOTTE DEI LUNGHI COLTELLI</a:t>
            </a:r>
            <a:r>
              <a:rPr lang="it-IT" altLang="it-IT" sz="3100" dirty="0" smtClean="0"/>
              <a:t>, 30 giugno 1934)</a:t>
            </a:r>
          </a:p>
          <a:p>
            <a:pPr eaLnBrk="1" hangingPunct="1"/>
            <a:r>
              <a:rPr lang="it-IT" altLang="it-IT" sz="3100" b="1" dirty="0" smtClean="0"/>
              <a:t>Assassinii politici</a:t>
            </a:r>
            <a:r>
              <a:rPr lang="it-IT" altLang="it-IT" sz="3100" dirty="0" smtClean="0"/>
              <a:t> delle SS</a:t>
            </a:r>
          </a:p>
        </p:txBody>
      </p:sp>
      <p:pic>
        <p:nvPicPr>
          <p:cNvPr id="11266" name="Picture 2" descr="Visualizza immagine di origine"/>
          <p:cNvPicPr>
            <a:picLocks noChangeAspect="1" noChangeArrowheads="1"/>
          </p:cNvPicPr>
          <p:nvPr/>
        </p:nvPicPr>
        <p:blipFill>
          <a:blip r:embed="rId2" cstate="print"/>
          <a:srcRect/>
          <a:stretch>
            <a:fillRect/>
          </a:stretch>
        </p:blipFill>
        <p:spPr bwMode="auto">
          <a:xfrm>
            <a:off x="5429258" y="4071942"/>
            <a:ext cx="3714742" cy="2786057"/>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357188" y="1000125"/>
            <a:ext cx="8229600" cy="4525963"/>
          </a:xfrm>
          <a:prstGeom prst="rect">
            <a:avLst/>
          </a:prstGeom>
        </p:spPr>
        <p:txBody>
          <a:bodyPr/>
          <a:lstStyle/>
          <a:p>
            <a:pPr marL="342900" indent="-342900">
              <a:spcBef>
                <a:spcPct val="20000"/>
              </a:spcBef>
              <a:defRPr/>
            </a:pPr>
            <a:endParaRPr lang="it-IT" sz="2800" b="1" dirty="0" smtClean="0"/>
          </a:p>
          <a:p>
            <a:pPr marL="342900" indent="-342900" algn="ctr">
              <a:spcBef>
                <a:spcPct val="20000"/>
              </a:spcBef>
              <a:defRPr/>
            </a:pPr>
            <a:r>
              <a:rPr lang="it-IT" sz="2800" b="1" dirty="0" smtClean="0"/>
              <a:t>GOEBBELS</a:t>
            </a:r>
          </a:p>
          <a:p>
            <a:pPr marL="342900" indent="-342900" algn="ctr">
              <a:spcBef>
                <a:spcPct val="20000"/>
              </a:spcBef>
              <a:defRPr/>
            </a:pPr>
            <a:endParaRPr lang="it-IT" sz="2800" b="1" dirty="0" smtClean="0"/>
          </a:p>
          <a:p>
            <a:pPr>
              <a:buFont typeface="Arial" pitchFamily="34" charset="0"/>
              <a:buChar char="•"/>
              <a:defRPr/>
            </a:pPr>
            <a:r>
              <a:rPr lang="it-IT" sz="2800" dirty="0" smtClean="0"/>
              <a:t> </a:t>
            </a:r>
            <a:r>
              <a:rPr lang="it-IT" sz="2800" dirty="0"/>
              <a:t>Nel partito nazionalsocialista già dal </a:t>
            </a:r>
            <a:r>
              <a:rPr lang="it-IT" sz="2800" dirty="0" smtClean="0"/>
              <a:t>1922</a:t>
            </a:r>
          </a:p>
          <a:p>
            <a:pPr>
              <a:defRPr/>
            </a:pPr>
            <a:endParaRPr lang="it-IT" sz="2800" dirty="0"/>
          </a:p>
          <a:p>
            <a:pPr>
              <a:buFont typeface="Arial" pitchFamily="34" charset="0"/>
              <a:buChar char="•"/>
              <a:defRPr/>
            </a:pPr>
            <a:r>
              <a:rPr lang="it-IT" sz="2800" dirty="0"/>
              <a:t> Ministro del Reich per la Propaganda dal 1933</a:t>
            </a:r>
          </a:p>
          <a:p>
            <a:pPr>
              <a:defRPr/>
            </a:pPr>
            <a:endParaRPr lang="it-IT" sz="2800" dirty="0"/>
          </a:p>
          <a:p>
            <a:pPr marL="342900" indent="-342900">
              <a:spcBef>
                <a:spcPct val="20000"/>
              </a:spcBef>
              <a:defRPr/>
            </a:pPr>
            <a:endParaRPr lang="it-IT" sz="3200" dirty="0"/>
          </a:p>
        </p:txBody>
      </p:sp>
      <p:sp>
        <p:nvSpPr>
          <p:cNvPr id="6" name="Rectangle 2"/>
          <p:cNvSpPr txBox="1">
            <a:spLocks noChangeArrowheads="1"/>
          </p:cNvSpPr>
          <p:nvPr/>
        </p:nvSpPr>
        <p:spPr>
          <a:xfrm>
            <a:off x="457200" y="274638"/>
            <a:ext cx="8229600" cy="1143000"/>
          </a:xfrm>
          <a:prstGeom prst="rect">
            <a:avLst/>
          </a:prstGeom>
        </p:spPr>
        <p:txBody>
          <a:bodyPr/>
          <a:lstStyle/>
          <a:p>
            <a:pPr algn="ctr">
              <a:defRPr/>
            </a:pPr>
            <a:r>
              <a:rPr lang="it-IT" altLang="it-IT" sz="4400" dirty="0">
                <a:latin typeface="+mj-lt"/>
                <a:ea typeface="+mj-ea"/>
                <a:cs typeface="+mj-cs"/>
              </a:rPr>
              <a:t> Ministero della </a:t>
            </a:r>
            <a:r>
              <a:rPr lang="it-IT" altLang="it-IT" sz="4400" b="1" dirty="0" smtClean="0">
                <a:solidFill>
                  <a:srgbClr val="FF0000"/>
                </a:solidFill>
                <a:latin typeface="+mj-lt"/>
                <a:ea typeface="+mj-ea"/>
                <a:cs typeface="+mj-cs"/>
              </a:rPr>
              <a:t>PROPAGANDA</a:t>
            </a:r>
            <a:endParaRPr lang="it-IT" altLang="it-IT" sz="2400" b="1" dirty="0">
              <a:solidFill>
                <a:srgbClr val="FF0000"/>
              </a:solidFill>
              <a:latin typeface="+mj-lt"/>
              <a:ea typeface="+mj-ea"/>
              <a:cs typeface="+mj-cs"/>
            </a:endParaRPr>
          </a:p>
        </p:txBody>
      </p:sp>
      <p:pic>
        <p:nvPicPr>
          <p:cNvPr id="22532" name="Immagine 6" descr="Risultati immagini per goebbels"/>
          <p:cNvPicPr>
            <a:picLocks noChangeAspect="1" noChangeArrowheads="1"/>
          </p:cNvPicPr>
          <p:nvPr/>
        </p:nvPicPr>
        <p:blipFill>
          <a:blip r:embed="rId2" cstate="print"/>
          <a:srcRect/>
          <a:stretch>
            <a:fillRect/>
          </a:stretch>
        </p:blipFill>
        <p:spPr bwMode="auto">
          <a:xfrm>
            <a:off x="6286500" y="3929063"/>
            <a:ext cx="2033588" cy="2782887"/>
          </a:xfrm>
          <a:prstGeom prst="rect">
            <a:avLst/>
          </a:prstGeom>
          <a:noFill/>
          <a:ln w="9525">
            <a:noFill/>
            <a:miter lim="800000"/>
            <a:headEnd/>
            <a:tailEnd/>
          </a:ln>
        </p:spPr>
      </p:pic>
      <p:sp>
        <p:nvSpPr>
          <p:cNvPr id="22533" name="Rettangolo 7"/>
          <p:cNvSpPr>
            <a:spLocks noChangeArrowheads="1"/>
          </p:cNvSpPr>
          <p:nvPr/>
        </p:nvSpPr>
        <p:spPr bwMode="auto">
          <a:xfrm>
            <a:off x="500063" y="4714875"/>
            <a:ext cx="4572000" cy="1231900"/>
          </a:xfrm>
          <a:prstGeom prst="rect">
            <a:avLst/>
          </a:prstGeom>
          <a:noFill/>
          <a:ln w="9525">
            <a:noFill/>
            <a:miter lim="800000"/>
            <a:headEnd/>
            <a:tailEnd/>
          </a:ln>
        </p:spPr>
        <p:txBody>
          <a:bodyPr>
            <a:spAutoFit/>
          </a:bodyPr>
          <a:lstStyle/>
          <a:p>
            <a:pPr algn="just"/>
            <a:r>
              <a:rPr lang="it-IT" dirty="0"/>
              <a:t>Nel testamento Hitler lo indica come suo successore; a distanza di poche ore dalla morte di Hitler, Goebbels si suicidò con la moglie, dopo aver ucciso i sei figli.</a:t>
            </a:r>
            <a:endParaRPr lang="it-IT" sz="2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357188" y="1000125"/>
            <a:ext cx="8229600" cy="4525963"/>
          </a:xfrm>
          <a:prstGeom prst="rect">
            <a:avLst/>
          </a:prstGeom>
        </p:spPr>
        <p:txBody>
          <a:bodyPr/>
          <a:lstStyle/>
          <a:p>
            <a:pPr marL="342900" indent="-342900" algn="ctr">
              <a:spcBef>
                <a:spcPct val="20000"/>
              </a:spcBef>
              <a:defRPr/>
            </a:pPr>
            <a:r>
              <a:rPr lang="it-IT" sz="2800" b="1" dirty="0" smtClean="0"/>
              <a:t>EPURAZIONE</a:t>
            </a:r>
            <a:r>
              <a:rPr lang="it-IT" sz="2800" dirty="0" smtClean="0"/>
              <a:t> </a:t>
            </a:r>
            <a:r>
              <a:rPr lang="it-IT" sz="2800" dirty="0"/>
              <a:t>nel campo della cultura di tutto ciò che è </a:t>
            </a:r>
            <a:r>
              <a:rPr lang="it-IT" sz="2800" b="1" dirty="0"/>
              <a:t>indifferente</a:t>
            </a:r>
            <a:r>
              <a:rPr lang="it-IT" sz="2800" dirty="0"/>
              <a:t> o </a:t>
            </a:r>
            <a:r>
              <a:rPr lang="it-IT" sz="2800" b="1" dirty="0"/>
              <a:t>ostile</a:t>
            </a:r>
            <a:r>
              <a:rPr lang="it-IT" sz="2800" dirty="0"/>
              <a:t> al </a:t>
            </a:r>
            <a:r>
              <a:rPr lang="it-IT" sz="2800" dirty="0" smtClean="0"/>
              <a:t>nazismo</a:t>
            </a:r>
          </a:p>
          <a:p>
            <a:pPr marL="342900" indent="-342900">
              <a:spcBef>
                <a:spcPct val="20000"/>
              </a:spcBef>
              <a:defRPr/>
            </a:pPr>
            <a:r>
              <a:rPr lang="it-IT" sz="2800" dirty="0" smtClean="0"/>
              <a:t> </a:t>
            </a:r>
            <a:endParaRPr lang="it-IT" sz="2800" dirty="0"/>
          </a:p>
          <a:p>
            <a:pPr>
              <a:buFont typeface="Arial" pitchFamily="34" charset="0"/>
              <a:buChar char="•"/>
              <a:defRPr/>
            </a:pPr>
            <a:r>
              <a:rPr lang="it-IT" sz="2800" dirty="0"/>
              <a:t> Assoluto </a:t>
            </a:r>
            <a:r>
              <a:rPr lang="it-IT" sz="2800" b="1" dirty="0" smtClean="0"/>
              <a:t>CONTROLLO</a:t>
            </a:r>
            <a:r>
              <a:rPr lang="it-IT" sz="2800" dirty="0" smtClean="0"/>
              <a:t> </a:t>
            </a:r>
            <a:r>
              <a:rPr lang="it-IT" sz="2800" dirty="0"/>
              <a:t>di stampa, radio, cinema, musica, arte, </a:t>
            </a:r>
            <a:r>
              <a:rPr lang="it-IT" sz="2800" dirty="0" smtClean="0"/>
              <a:t>educazione</a:t>
            </a:r>
          </a:p>
          <a:p>
            <a:pPr>
              <a:buFont typeface="Arial" pitchFamily="34" charset="0"/>
              <a:buChar char="•"/>
              <a:defRPr/>
            </a:pPr>
            <a:endParaRPr lang="it-IT" sz="2800" dirty="0" smtClean="0"/>
          </a:p>
          <a:p>
            <a:pPr>
              <a:buFont typeface="Arial" pitchFamily="34" charset="0"/>
              <a:buChar char="•"/>
              <a:defRPr/>
            </a:pPr>
            <a:r>
              <a:rPr lang="it-IT" sz="2800" dirty="0" smtClean="0"/>
              <a:t> </a:t>
            </a:r>
            <a:r>
              <a:rPr lang="it-IT" sz="2800" b="1" dirty="0" smtClean="0">
                <a:solidFill>
                  <a:srgbClr val="FF0000"/>
                </a:solidFill>
              </a:rPr>
              <a:t>ROGHI DEI LIBRI</a:t>
            </a:r>
            <a:endParaRPr lang="it-IT" sz="2800" b="1" dirty="0">
              <a:solidFill>
                <a:srgbClr val="FF0000"/>
              </a:solidFill>
            </a:endParaRPr>
          </a:p>
          <a:p>
            <a:pPr>
              <a:defRPr/>
            </a:pPr>
            <a:endParaRPr lang="it-IT" sz="2800" dirty="0"/>
          </a:p>
          <a:p>
            <a:pPr marL="342900" indent="-342900">
              <a:spcBef>
                <a:spcPct val="20000"/>
              </a:spcBef>
              <a:defRPr/>
            </a:pPr>
            <a:endParaRPr lang="it-IT" sz="3200" dirty="0"/>
          </a:p>
        </p:txBody>
      </p:sp>
      <p:pic>
        <p:nvPicPr>
          <p:cNvPr id="22532" name="Immagine 6" descr="Risultati immagini per goebbels"/>
          <p:cNvPicPr>
            <a:picLocks noChangeAspect="1" noChangeArrowheads="1"/>
          </p:cNvPicPr>
          <p:nvPr/>
        </p:nvPicPr>
        <p:blipFill>
          <a:blip r:embed="rId2" cstate="print"/>
          <a:srcRect/>
          <a:stretch>
            <a:fillRect/>
          </a:stretch>
        </p:blipFill>
        <p:spPr bwMode="auto">
          <a:xfrm>
            <a:off x="6286500" y="3929063"/>
            <a:ext cx="2033588" cy="2782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ttangolo 1"/>
          <p:cNvSpPr>
            <a:spLocks noChangeArrowheads="1"/>
          </p:cNvSpPr>
          <p:nvPr/>
        </p:nvSpPr>
        <p:spPr bwMode="auto">
          <a:xfrm>
            <a:off x="428625" y="196850"/>
            <a:ext cx="8429625" cy="6372225"/>
          </a:xfrm>
          <a:prstGeom prst="rect">
            <a:avLst/>
          </a:prstGeom>
          <a:noFill/>
          <a:ln w="9525">
            <a:noFill/>
            <a:miter lim="800000"/>
            <a:headEnd/>
            <a:tailEnd/>
          </a:ln>
        </p:spPr>
        <p:txBody>
          <a:bodyPr>
            <a:spAutoFit/>
          </a:bodyPr>
          <a:lstStyle/>
          <a:p>
            <a:pPr algn="just"/>
            <a:r>
              <a:rPr lang="it-IT" sz="2400"/>
              <a:t>«Studenti, uomini e donne tedesche, l'era dell'esagerato intellettualismo ebraico è giunto alla fine. Il trionfo della rivoluzione tedesca ha chiarito quale sia la strada della Germania e il futuro uomo tedesco non sarà un uomo di libri, ma piuttosto un uomo di carattere ed è in tale prospettiva e con tale scopo che vogliamo educarvi. Vogliamo educare i giovani ad avere il coraggio di guardare direttamente gli occhi impietosi della vita. Vogliamo educare i giovani a ripudiare la paura della morte allo scopo di condurli a rispettare la morte. Questa è la missione del giovane e pertanto fate bene, in quest'ora solenne, a gettare nelle fiamme la spazzatura intellettuale del passato. È un'impresa forte, grande e simbolica, un'impresa che proverà al mondo intero che le basi intellettuali della repubblica di Novembre si sono sgretolate, ma anche che dalle loro rovine sorgerà vittorioso il padrone di un nuovo spirito» (Geobbels, 10 maggio 1933).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357158" y="857232"/>
            <a:ext cx="8229600" cy="5168900"/>
          </a:xfrm>
          <a:prstGeom prst="rect">
            <a:avLst/>
          </a:prstGeom>
        </p:spPr>
        <p:txBody>
          <a:bodyPr/>
          <a:lstStyle/>
          <a:p>
            <a:pPr algn="ctr">
              <a:defRPr/>
            </a:pPr>
            <a:r>
              <a:rPr lang="it-IT" sz="2800" dirty="0" smtClean="0"/>
              <a:t>Nei </a:t>
            </a:r>
            <a:r>
              <a:rPr lang="it-IT" sz="2800" dirty="0"/>
              <a:t>confronti </a:t>
            </a:r>
            <a:r>
              <a:rPr lang="it-IT" sz="2800" dirty="0" smtClean="0"/>
              <a:t>dell’</a:t>
            </a:r>
            <a:r>
              <a:rPr lang="it-IT" sz="2800" b="1" dirty="0" smtClean="0">
                <a:solidFill>
                  <a:srgbClr val="FF0000"/>
                </a:solidFill>
                <a:effectLst>
                  <a:outerShdw blurRad="38100" dist="38100" dir="2700000" algn="tl">
                    <a:srgbClr val="000000">
                      <a:alpha val="43137"/>
                    </a:srgbClr>
                  </a:outerShdw>
                </a:effectLst>
              </a:rPr>
              <a:t>ARTE</a:t>
            </a:r>
            <a:r>
              <a:rPr lang="it-IT" sz="2800" dirty="0" smtClean="0"/>
              <a:t> </a:t>
            </a:r>
            <a:r>
              <a:rPr lang="it-IT" sz="2800" dirty="0"/>
              <a:t>e della </a:t>
            </a:r>
            <a:r>
              <a:rPr lang="it-IT" sz="2800" dirty="0" err="1"/>
              <a:t>cultura…</a:t>
            </a:r>
            <a:r>
              <a:rPr lang="it-IT" sz="2800" dirty="0"/>
              <a:t> </a:t>
            </a:r>
          </a:p>
          <a:p>
            <a:pPr>
              <a:buFont typeface="Arial" pitchFamily="34" charset="0"/>
              <a:buChar char="•"/>
              <a:defRPr/>
            </a:pPr>
            <a:r>
              <a:rPr lang="it-IT" sz="2800" dirty="0"/>
              <a:t> approvazione unilaterale dell’arte classica </a:t>
            </a:r>
          </a:p>
          <a:p>
            <a:pPr>
              <a:buFont typeface="Arial" pitchFamily="34" charset="0"/>
              <a:buChar char="•"/>
              <a:defRPr/>
            </a:pPr>
            <a:r>
              <a:rPr lang="it-IT" sz="2800" i="1" dirty="0"/>
              <a:t> </a:t>
            </a:r>
            <a:r>
              <a:rPr lang="it-IT" sz="2800" dirty="0"/>
              <a:t>attacco alla cultura “decadente” e “degenerata”</a:t>
            </a:r>
          </a:p>
          <a:p>
            <a:pPr>
              <a:defRPr/>
            </a:pPr>
            <a:endParaRPr lang="it-IT" sz="2800" dirty="0"/>
          </a:p>
          <a:p>
            <a:pPr algn="just">
              <a:defRPr/>
            </a:pPr>
            <a:r>
              <a:rPr lang="it-IT" sz="2800" dirty="0" smtClean="0"/>
              <a:t>Es</a:t>
            </a:r>
            <a:r>
              <a:rPr lang="it-IT" sz="2800" dirty="0"/>
              <a:t>.: </a:t>
            </a:r>
            <a:r>
              <a:rPr lang="it-IT" sz="2800" b="1" dirty="0"/>
              <a:t>mostra</a:t>
            </a:r>
            <a:r>
              <a:rPr lang="it-IT" sz="2800" dirty="0"/>
              <a:t> del 1937 di 650 opere di </a:t>
            </a:r>
            <a:r>
              <a:rPr lang="it-IT" sz="2800" b="1" dirty="0"/>
              <a:t>112 artisti degenerati</a:t>
            </a:r>
            <a:r>
              <a:rPr lang="it-IT" sz="2800" dirty="0"/>
              <a:t> (</a:t>
            </a:r>
            <a:r>
              <a:rPr lang="it-IT" sz="2800" dirty="0" err="1"/>
              <a:t>Emil</a:t>
            </a:r>
            <a:r>
              <a:rPr lang="it-IT" sz="2800" dirty="0"/>
              <a:t> </a:t>
            </a:r>
            <a:r>
              <a:rPr lang="it-IT" sz="2800" dirty="0" err="1"/>
              <a:t>Nolde</a:t>
            </a:r>
            <a:r>
              <a:rPr lang="it-IT" sz="2800" dirty="0"/>
              <a:t>, </a:t>
            </a:r>
            <a:r>
              <a:rPr lang="it-IT" sz="2800" dirty="0" smtClean="0"/>
              <a:t>Paul </a:t>
            </a:r>
            <a:r>
              <a:rPr lang="it-IT" sz="2800" dirty="0" err="1"/>
              <a:t>Klee</a:t>
            </a:r>
            <a:r>
              <a:rPr lang="it-IT" sz="2800" dirty="0"/>
              <a:t>, Gustav Klimt, Otto </a:t>
            </a:r>
            <a:r>
              <a:rPr lang="it-IT" sz="2800" dirty="0" err="1"/>
              <a:t>Dix</a:t>
            </a:r>
            <a:r>
              <a:rPr lang="it-IT" sz="2800" dirty="0"/>
              <a:t>, </a:t>
            </a:r>
            <a:r>
              <a:rPr lang="it-IT" sz="2800" dirty="0" err="1"/>
              <a:t>Egon</a:t>
            </a:r>
            <a:r>
              <a:rPr lang="it-IT" sz="2800" dirty="0"/>
              <a:t> </a:t>
            </a:r>
            <a:r>
              <a:rPr lang="it-IT" sz="2800" dirty="0" err="1" smtClean="0"/>
              <a:t>Schiele</a:t>
            </a:r>
            <a:r>
              <a:rPr lang="it-IT" sz="2800" dirty="0" smtClean="0"/>
              <a:t>, Marc Chagall, John </a:t>
            </a:r>
            <a:r>
              <a:rPr lang="it-IT" sz="2800" dirty="0" err="1" smtClean="0"/>
              <a:t>Heartfield</a:t>
            </a:r>
            <a:r>
              <a:rPr lang="it-IT" sz="2800" dirty="0" smtClean="0"/>
              <a:t>, </a:t>
            </a:r>
            <a:r>
              <a:rPr lang="it-IT" sz="2800" dirty="0" err="1" smtClean="0"/>
              <a:t>Edvard</a:t>
            </a:r>
            <a:r>
              <a:rPr lang="it-IT" sz="2800" dirty="0" smtClean="0"/>
              <a:t> </a:t>
            </a:r>
            <a:r>
              <a:rPr lang="it-IT" sz="2800" dirty="0" err="1" smtClean="0"/>
              <a:t>Munch</a:t>
            </a:r>
            <a:r>
              <a:rPr lang="it-IT" sz="2800" dirty="0" smtClean="0"/>
              <a:t>, </a:t>
            </a:r>
            <a:r>
              <a:rPr lang="it-IT" sz="2800" dirty="0" err="1" smtClean="0"/>
              <a:t>Piet</a:t>
            </a:r>
            <a:r>
              <a:rPr lang="it-IT" sz="2800" dirty="0" smtClean="0"/>
              <a:t> </a:t>
            </a:r>
            <a:r>
              <a:rPr lang="it-IT" sz="2800" dirty="0" err="1" smtClean="0"/>
              <a:t>Mondrian</a:t>
            </a:r>
            <a:r>
              <a:rPr lang="it-IT" sz="2800" dirty="0" smtClean="0"/>
              <a:t>, Vincent Van </a:t>
            </a:r>
            <a:r>
              <a:rPr lang="it-IT" sz="2800" dirty="0" err="1" smtClean="0"/>
              <a:t>Gogh…</a:t>
            </a:r>
            <a:r>
              <a:rPr lang="it-IT" sz="2800" dirty="0" smtClean="0"/>
              <a:t>). </a:t>
            </a:r>
          </a:p>
          <a:p>
            <a:pPr marL="342900" indent="-342900">
              <a:spcBef>
                <a:spcPct val="20000"/>
              </a:spcBef>
              <a:defRPr/>
            </a:pPr>
            <a:endParaRPr lang="it-IT" sz="3200" dirty="0"/>
          </a:p>
          <a:p>
            <a:pPr marL="342900" indent="-342900">
              <a:spcBef>
                <a:spcPct val="20000"/>
              </a:spcBef>
              <a:defRPr/>
            </a:pPr>
            <a:endParaRPr lang="it-IT" sz="32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428596" y="1428736"/>
            <a:ext cx="8229600" cy="5168900"/>
          </a:xfrm>
          <a:prstGeom prst="rect">
            <a:avLst/>
          </a:prstGeom>
        </p:spPr>
        <p:txBody>
          <a:bodyPr/>
          <a:lstStyle/>
          <a:p>
            <a:pPr algn="just">
              <a:defRPr/>
            </a:pPr>
            <a:r>
              <a:rPr lang="it-IT" sz="2800" dirty="0" smtClean="0"/>
              <a:t>Le </a:t>
            </a:r>
            <a:r>
              <a:rPr lang="it-IT" sz="2800" dirty="0"/>
              <a:t>opere vennero esposte in modo da essere </a:t>
            </a:r>
            <a:r>
              <a:rPr lang="it-IT" sz="2800" b="1" dirty="0" smtClean="0"/>
              <a:t>RIDICOLIZZATE</a:t>
            </a:r>
            <a:r>
              <a:rPr lang="it-IT" sz="2800" dirty="0" smtClean="0"/>
              <a:t>, </a:t>
            </a:r>
            <a:r>
              <a:rPr lang="it-IT" sz="2800" dirty="0"/>
              <a:t>i dipinti furono affastellati; le tele etichettate con </a:t>
            </a:r>
            <a:r>
              <a:rPr lang="it-IT" sz="2800" b="1" dirty="0" smtClean="0"/>
              <a:t>SLOGAN DENIGRATORI </a:t>
            </a:r>
            <a:r>
              <a:rPr lang="it-IT" sz="2800" dirty="0" smtClean="0"/>
              <a:t>come</a:t>
            </a:r>
            <a:r>
              <a:rPr lang="it-IT" sz="2800" dirty="0"/>
              <a:t>: “la follia diventa metodo” o “la natura vista da menti malate</a:t>
            </a:r>
            <a:r>
              <a:rPr lang="it-IT" sz="2800" dirty="0" smtClean="0"/>
              <a:t>” o </a:t>
            </a:r>
            <a:r>
              <a:rPr lang="it-IT" sz="2800" b="1" dirty="0" smtClean="0"/>
              <a:t>CONFRONTATE CON I LAVORI ESEGUITI DAI MALATI </a:t>
            </a:r>
            <a:r>
              <a:rPr lang="it-IT" sz="2800" b="1" dirty="0" err="1" smtClean="0"/>
              <a:t>DI</a:t>
            </a:r>
            <a:r>
              <a:rPr lang="it-IT" sz="2800" b="1" dirty="0" smtClean="0"/>
              <a:t> MENTE </a:t>
            </a:r>
            <a:r>
              <a:rPr lang="it-IT" sz="2800" dirty="0" smtClean="0"/>
              <a:t>negli ospedali psichiatrici e con foto di persone malate e storpie.</a:t>
            </a:r>
            <a:endParaRPr lang="it-IT" sz="2800" dirty="0"/>
          </a:p>
          <a:p>
            <a:pPr marL="342900" indent="-342900">
              <a:spcBef>
                <a:spcPct val="20000"/>
              </a:spcBef>
              <a:defRPr/>
            </a:pPr>
            <a:endParaRPr lang="it-IT" sz="3200" dirty="0"/>
          </a:p>
          <a:p>
            <a:pPr marL="342900" indent="-342900">
              <a:spcBef>
                <a:spcPct val="20000"/>
              </a:spcBef>
              <a:defRPr/>
            </a:pPr>
            <a:endParaRPr lang="it-IT" sz="32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Visualizza immagine di origine"/>
          <p:cNvPicPr>
            <a:picLocks noChangeAspect="1" noChangeArrowheads="1"/>
          </p:cNvPicPr>
          <p:nvPr/>
        </p:nvPicPr>
        <p:blipFill>
          <a:blip r:embed="rId2" cstate="print"/>
          <a:srcRect/>
          <a:stretch>
            <a:fillRect/>
          </a:stretch>
        </p:blipFill>
        <p:spPr bwMode="auto">
          <a:xfrm>
            <a:off x="357158" y="642918"/>
            <a:ext cx="8096250" cy="5000625"/>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Visualizza immagine di origine"/>
          <p:cNvPicPr>
            <a:picLocks noChangeAspect="1" noChangeArrowheads="1"/>
          </p:cNvPicPr>
          <p:nvPr/>
        </p:nvPicPr>
        <p:blipFill>
          <a:blip r:embed="rId2" cstate="print"/>
          <a:srcRect/>
          <a:stretch>
            <a:fillRect/>
          </a:stretch>
        </p:blipFill>
        <p:spPr bwMode="auto">
          <a:xfrm>
            <a:off x="428596" y="714356"/>
            <a:ext cx="8286808" cy="5172844"/>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28596" y="214290"/>
            <a:ext cx="4572000" cy="923330"/>
          </a:xfrm>
          <a:prstGeom prst="rect">
            <a:avLst/>
          </a:prstGeom>
        </p:spPr>
        <p:txBody>
          <a:bodyPr>
            <a:spAutoFit/>
          </a:bodyPr>
          <a:lstStyle/>
          <a:p>
            <a:r>
              <a:rPr lang="it-IT" dirty="0" err="1" smtClean="0"/>
              <a:t>Hedmut</a:t>
            </a:r>
            <a:r>
              <a:rPr lang="it-IT" dirty="0" smtClean="0"/>
              <a:t> </a:t>
            </a:r>
            <a:r>
              <a:rPr lang="it-IT" dirty="0" err="1" smtClean="0"/>
              <a:t>Herzfelde</a:t>
            </a:r>
            <a:r>
              <a:rPr lang="it-IT" dirty="0" smtClean="0"/>
              <a:t> / John </a:t>
            </a:r>
            <a:r>
              <a:rPr lang="it-IT" dirty="0" err="1" smtClean="0"/>
              <a:t>Heartfield</a:t>
            </a:r>
            <a:r>
              <a:rPr lang="it-IT" dirty="0" smtClean="0"/>
              <a:t>, </a:t>
            </a:r>
            <a:r>
              <a:rPr lang="it-IT" i="1" dirty="0" smtClean="0"/>
              <a:t>Adolfo, il superuomo ingoia oro e vomita sciocchezze</a:t>
            </a:r>
            <a:r>
              <a:rPr lang="it-IT" dirty="0" smtClean="0"/>
              <a:t>, del 1932</a:t>
            </a:r>
            <a:endParaRPr lang="it-IT" dirty="0"/>
          </a:p>
        </p:txBody>
      </p:sp>
      <p:sp>
        <p:nvSpPr>
          <p:cNvPr id="3" name="CasellaDiTesto 2"/>
          <p:cNvSpPr txBox="1"/>
          <p:nvPr/>
        </p:nvSpPr>
        <p:spPr>
          <a:xfrm>
            <a:off x="6858016" y="142852"/>
            <a:ext cx="2000264" cy="83099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it-IT" sz="2400" dirty="0" smtClean="0"/>
              <a:t>ARTE E DENUNCIA</a:t>
            </a:r>
            <a:endParaRPr lang="it-IT" sz="2400" dirty="0"/>
          </a:p>
        </p:txBody>
      </p:sp>
      <p:pic>
        <p:nvPicPr>
          <p:cNvPr id="69634" name="Picture 2" descr="https://www.artesvelata.it/wp-content/uploads/2019/01/1932-heartfield-adolf-il-superuomo.jpg"/>
          <p:cNvPicPr>
            <a:picLocks noChangeAspect="1" noChangeArrowheads="1"/>
          </p:cNvPicPr>
          <p:nvPr/>
        </p:nvPicPr>
        <p:blipFill>
          <a:blip r:embed="rId2" cstate="print"/>
          <a:srcRect/>
          <a:stretch>
            <a:fillRect/>
          </a:stretch>
        </p:blipFill>
        <p:spPr bwMode="auto">
          <a:xfrm>
            <a:off x="714348" y="1214422"/>
            <a:ext cx="3304640" cy="4505326"/>
          </a:xfrm>
          <a:prstGeom prst="rect">
            <a:avLst/>
          </a:prstGeom>
          <a:noFill/>
        </p:spPr>
      </p:pic>
      <p:sp>
        <p:nvSpPr>
          <p:cNvPr id="5" name="CasellaDiTesto 4"/>
          <p:cNvSpPr txBox="1"/>
          <p:nvPr/>
        </p:nvSpPr>
        <p:spPr>
          <a:xfrm>
            <a:off x="4857752" y="6143644"/>
            <a:ext cx="3857652" cy="369332"/>
          </a:xfrm>
          <a:prstGeom prst="rect">
            <a:avLst/>
          </a:prstGeom>
          <a:noFill/>
        </p:spPr>
        <p:txBody>
          <a:bodyPr wrap="square" rtlCol="0">
            <a:spAutoFit/>
          </a:bodyPr>
          <a:lstStyle/>
          <a:p>
            <a:pPr algn="ctr"/>
            <a:r>
              <a:rPr lang="it-IT" dirty="0" smtClean="0"/>
              <a:t>Picasso, </a:t>
            </a:r>
            <a:r>
              <a:rPr lang="it-IT" i="1" dirty="0" smtClean="0"/>
              <a:t>Guernica</a:t>
            </a:r>
            <a:endParaRPr lang="it-IT" i="1" dirty="0"/>
          </a:p>
        </p:txBody>
      </p:sp>
      <p:pic>
        <p:nvPicPr>
          <p:cNvPr id="69636" name="Picture 4" descr="Visualizza immagine di origine"/>
          <p:cNvPicPr>
            <a:picLocks noChangeAspect="1" noChangeArrowheads="1"/>
          </p:cNvPicPr>
          <p:nvPr/>
        </p:nvPicPr>
        <p:blipFill>
          <a:blip r:embed="rId3" cstate="print"/>
          <a:srcRect/>
          <a:stretch>
            <a:fillRect/>
          </a:stretch>
        </p:blipFill>
        <p:spPr bwMode="auto">
          <a:xfrm>
            <a:off x="4643438" y="4286256"/>
            <a:ext cx="4195691" cy="1824696"/>
          </a:xfrm>
          <a:prstGeom prst="rect">
            <a:avLst/>
          </a:prstGeom>
          <a:noFill/>
        </p:spPr>
      </p:pic>
      <p:sp>
        <p:nvSpPr>
          <p:cNvPr id="7" name="Rettangolo 6"/>
          <p:cNvSpPr/>
          <p:nvPr/>
        </p:nvSpPr>
        <p:spPr>
          <a:xfrm>
            <a:off x="5214942" y="1214422"/>
            <a:ext cx="3390672" cy="646331"/>
          </a:xfrm>
          <a:prstGeom prst="rect">
            <a:avLst/>
          </a:prstGeom>
        </p:spPr>
        <p:txBody>
          <a:bodyPr wrap="none">
            <a:spAutoFit/>
          </a:bodyPr>
          <a:lstStyle/>
          <a:p>
            <a:r>
              <a:rPr lang="it-IT" dirty="0" smtClean="0"/>
              <a:t>Edith </a:t>
            </a:r>
            <a:r>
              <a:rPr lang="it-IT" dirty="0" err="1" smtClean="0"/>
              <a:t>Birkin</a:t>
            </a:r>
            <a:r>
              <a:rPr lang="it-IT" dirty="0" smtClean="0"/>
              <a:t>, </a:t>
            </a:r>
            <a:r>
              <a:rPr lang="it-IT" i="1" dirty="0" smtClean="0"/>
              <a:t>Campo di gemelli</a:t>
            </a:r>
            <a:r>
              <a:rPr lang="it-IT" dirty="0" smtClean="0"/>
              <a:t>, </a:t>
            </a:r>
          </a:p>
          <a:p>
            <a:r>
              <a:rPr lang="it-IT" dirty="0" smtClean="0"/>
              <a:t>Auschwitz, 1980-82</a:t>
            </a:r>
            <a:endParaRPr lang="it-IT" dirty="0"/>
          </a:p>
        </p:txBody>
      </p:sp>
      <p:pic>
        <p:nvPicPr>
          <p:cNvPr id="69638" name="Picture 6" descr="https://www.artesvelata.it/wp-content/uploads/2019/01/Edith-Birkin-A-Camp-of-Twins-Auschwitz.jpg"/>
          <p:cNvPicPr>
            <a:picLocks noChangeAspect="1" noChangeArrowheads="1"/>
          </p:cNvPicPr>
          <p:nvPr/>
        </p:nvPicPr>
        <p:blipFill>
          <a:blip r:embed="rId4" cstate="print"/>
          <a:srcRect/>
          <a:stretch>
            <a:fillRect/>
          </a:stretch>
        </p:blipFill>
        <p:spPr bwMode="auto">
          <a:xfrm>
            <a:off x="5357818" y="1928802"/>
            <a:ext cx="2762269" cy="2071702"/>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it-IT" altLang="it-IT" smtClean="0"/>
              <a:t>POLITICA CULTURALE</a:t>
            </a:r>
          </a:p>
        </p:txBody>
      </p:sp>
      <p:sp>
        <p:nvSpPr>
          <p:cNvPr id="25603" name="Rectangle 3"/>
          <p:cNvSpPr>
            <a:spLocks noGrp="1" noChangeArrowheads="1"/>
          </p:cNvSpPr>
          <p:nvPr>
            <p:ph idx="1"/>
          </p:nvPr>
        </p:nvSpPr>
        <p:spPr/>
        <p:txBody>
          <a:bodyPr/>
          <a:lstStyle/>
          <a:p>
            <a:pPr eaLnBrk="1" hangingPunct="1"/>
            <a:r>
              <a:rPr lang="it-IT" altLang="it-IT" dirty="0" smtClean="0"/>
              <a:t>La gioventù viene inquadrata nella </a:t>
            </a:r>
            <a:r>
              <a:rPr lang="it-IT" altLang="it-IT" b="1" i="1" dirty="0" err="1" smtClean="0"/>
              <a:t>Hitlerjugend</a:t>
            </a:r>
            <a:r>
              <a:rPr lang="it-IT" altLang="it-IT" dirty="0" smtClean="0"/>
              <a:t>; </a:t>
            </a:r>
            <a:r>
              <a:rPr lang="it-IT" altLang="it-IT" sz="2800" dirty="0" smtClean="0"/>
              <a:t>la </a:t>
            </a:r>
            <a:r>
              <a:rPr lang="it-IT" altLang="it-IT" sz="2800" b="1" dirty="0" smtClean="0"/>
              <a:t>SCUOLA</a:t>
            </a:r>
            <a:r>
              <a:rPr lang="it-IT" altLang="it-IT" sz="2800" dirty="0" smtClean="0"/>
              <a:t> diventa strumento di creazione del consenso </a:t>
            </a:r>
            <a:r>
              <a:rPr lang="it-IT" altLang="it-IT" sz="2800" i="1" dirty="0" smtClean="0"/>
              <a:t>(</a:t>
            </a:r>
            <a:r>
              <a:rPr lang="it-IT" altLang="it-IT" sz="2800" i="1" dirty="0" smtClean="0">
                <a:sym typeface="Wingdings" pitchFamily="2" charset="2"/>
              </a:rPr>
              <a:t> “Educazione alla morte”: </a:t>
            </a:r>
            <a:r>
              <a:rPr lang="it-IT" altLang="it-IT" sz="2800" i="1" dirty="0" smtClean="0">
                <a:sym typeface="Wingdings" pitchFamily="2" charset="2"/>
                <a:hlinkClick r:id="rId2"/>
              </a:rPr>
              <a:t>https://www.youtube.com/watch?v=5y0UlxlDmpM</a:t>
            </a:r>
            <a:r>
              <a:rPr lang="it-IT" altLang="it-IT" sz="2800" i="1" dirty="0" smtClean="0">
                <a:sym typeface="Wingdings" pitchFamily="2" charset="2"/>
              </a:rPr>
              <a:t>)</a:t>
            </a:r>
            <a:endParaRPr lang="it-IT" altLang="it-IT" b="1" i="1" dirty="0" smtClean="0"/>
          </a:p>
          <a:p>
            <a:pPr eaLnBrk="1" hangingPunct="1"/>
            <a:r>
              <a:rPr lang="it-IT" altLang="it-IT" dirty="0" smtClean="0"/>
              <a:t>Il mondo dell’alta cultura (arte, scienza) è sottoposto a </a:t>
            </a:r>
            <a:r>
              <a:rPr lang="it-IT" altLang="it-IT" dirty="0" err="1" smtClean="0"/>
              <a:t>irregimentazione</a:t>
            </a:r>
            <a:r>
              <a:rPr lang="it-IT" altLang="it-IT" dirty="0" smtClean="0"/>
              <a:t>: molti intellettuali scelgono l’</a:t>
            </a:r>
            <a:r>
              <a:rPr lang="it-IT" altLang="it-IT" b="1" dirty="0" smtClean="0"/>
              <a:t>esilio</a:t>
            </a:r>
            <a:r>
              <a:rPr lang="it-IT" altLang="it-IT" dirty="0" smtClean="0"/>
              <a:t> (Mann, Freud, Einstein, </a:t>
            </a:r>
            <a:r>
              <a:rPr lang="it-IT" altLang="it-IT" dirty="0" err="1" smtClean="0"/>
              <a:t>Brecht…</a:t>
            </a:r>
            <a:r>
              <a:rPr lang="it-IT" altLang="it-IT" dirty="0" smtClean="0"/>
              <a:t>)</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357290" y="1643050"/>
            <a:ext cx="6572296" cy="280076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endParaRPr lang="it-IT" sz="4400" dirty="0" smtClean="0"/>
          </a:p>
          <a:p>
            <a:pPr algn="ctr"/>
            <a:r>
              <a:rPr lang="it-IT" sz="4400" dirty="0" smtClean="0"/>
              <a:t>GRAVISSIMA SITUAZIONE SOCIO / ECONOMICA</a:t>
            </a:r>
          </a:p>
          <a:p>
            <a:endParaRPr lang="it-IT" sz="4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hitlerjugend_3"/>
          <p:cNvPicPr>
            <a:picLocks noChangeAspect="1" noChangeArrowheads="1"/>
          </p:cNvPicPr>
          <p:nvPr/>
        </p:nvPicPr>
        <p:blipFill>
          <a:blip r:embed="rId2" cstate="print"/>
          <a:srcRect/>
          <a:stretch>
            <a:fillRect/>
          </a:stretch>
        </p:blipFill>
        <p:spPr bwMode="auto">
          <a:xfrm>
            <a:off x="3643313" y="142875"/>
            <a:ext cx="5324475" cy="3379788"/>
          </a:xfrm>
          <a:prstGeom prst="rect">
            <a:avLst/>
          </a:prstGeom>
          <a:noFill/>
          <a:ln w="9525">
            <a:noFill/>
            <a:miter lim="800000"/>
            <a:headEnd/>
            <a:tailEnd/>
          </a:ln>
        </p:spPr>
      </p:pic>
      <p:pic>
        <p:nvPicPr>
          <p:cNvPr id="3" name="Picture 14" descr="F:\cap11\BM022243.jpg"/>
          <p:cNvPicPr>
            <a:picLocks noChangeAspect="1" noChangeArrowheads="1"/>
          </p:cNvPicPr>
          <p:nvPr/>
        </p:nvPicPr>
        <p:blipFill>
          <a:blip r:embed="rId3" cstate="screen"/>
          <a:srcRect/>
          <a:stretch>
            <a:fillRect/>
          </a:stretch>
        </p:blipFill>
        <p:spPr bwMode="auto">
          <a:xfrm>
            <a:off x="214282" y="1000108"/>
            <a:ext cx="3935988" cy="571504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chemeClr val="tx1"/>
                </a:solidFill>
                <a:effectLst/>
                <a:latin typeface="Arial" charset="0"/>
                <a:cs typeface="Arial" charset="0"/>
              </a:rPr>
              <a:t>Negli ultimi mesi di guerra, migliaia di bambini e pre-adolescenti tedeschi furono utilizzati dai nazisti per riempire le fila della Wehrmacht in disfacimento. Molti di loro, spesso sotto i 15 anni, alcuni neanche in grado di tenere un fucile, divennero carne da cannone, specialmente nella Battaglia di Berlino.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smtClean="0">
                <a:ln>
                  <a:noFill/>
                </a:ln>
                <a:solidFill>
                  <a:schemeClr val="tx1"/>
                </a:solidFill>
                <a:effectLst/>
                <a:latin typeface="Arial" charset="0"/>
                <a:cs typeface="Arial" charset="0"/>
              </a:rPr>
              <a:t>  </a:t>
            </a:r>
            <a:r>
              <a:rPr kumimoji="0" lang="it-IT" sz="28900" b="0" i="0" u="none" strike="noStrike" cap="none" normalizeH="0" baseline="0" smtClean="0">
                <a:ln>
                  <a:noFill/>
                </a:ln>
                <a:solidFill>
                  <a:schemeClr val="tx1"/>
                </a:solidFill>
                <a:effectLst/>
                <a:latin typeface="Arial" charset="0"/>
                <a:cs typeface="Arial" charset="0"/>
              </a:rPr>
              <a:t> </a:t>
            </a:r>
            <a:endParaRPr kumimoji="0" lang="it-IT" sz="1800" b="0" i="0" u="none" strike="noStrike" cap="none" normalizeH="0" baseline="0" smtClean="0">
              <a:ln>
                <a:noFill/>
              </a:ln>
              <a:solidFill>
                <a:schemeClr val="tx1"/>
              </a:solidFill>
              <a:effectLst/>
              <a:latin typeface="Arial" charset="0"/>
              <a:cs typeface="Arial" charset="0"/>
            </a:endParaRPr>
          </a:p>
        </p:txBody>
      </p:sp>
      <p:pic>
        <p:nvPicPr>
          <p:cNvPr id="62466" name="Picture 2" descr="https://i2.wp.com/zweilawyer.com/wp-content/uploads/2019/05/Bundesarchiv_Bild_183-J31305_Auszeichnung_des_Hitlerjungen_Willi_Hübner.jpg?resize=800%2C483"/>
          <p:cNvPicPr>
            <a:picLocks noChangeAspect="1" noChangeArrowheads="1"/>
          </p:cNvPicPr>
          <p:nvPr/>
        </p:nvPicPr>
        <p:blipFill>
          <a:blip r:embed="rId2" cstate="print"/>
          <a:srcRect/>
          <a:stretch>
            <a:fillRect/>
          </a:stretch>
        </p:blipFill>
        <p:spPr bwMode="auto">
          <a:xfrm>
            <a:off x="785786" y="1500174"/>
            <a:ext cx="7620000" cy="4600575"/>
          </a:xfrm>
          <a:prstGeom prst="rect">
            <a:avLst/>
          </a:prstGeom>
          <a:noFill/>
        </p:spPr>
      </p:pic>
      <p:sp>
        <p:nvSpPr>
          <p:cNvPr id="4" name="Rettangolo 3"/>
          <p:cNvSpPr/>
          <p:nvPr/>
        </p:nvSpPr>
        <p:spPr>
          <a:xfrm>
            <a:off x="214282" y="142852"/>
            <a:ext cx="8786874" cy="923330"/>
          </a:xfrm>
          <a:prstGeom prst="rect">
            <a:avLst/>
          </a:prstGeom>
        </p:spPr>
        <p:txBody>
          <a:bodyPr wrap="square">
            <a:spAutoFit/>
          </a:bodyPr>
          <a:lstStyle/>
          <a:p>
            <a:pPr algn="just"/>
            <a:r>
              <a:rPr lang="it-IT" dirty="0" smtClean="0"/>
              <a:t>Negli ultimi mesi di guerra, migliaia di bambini e adolescenti tedeschi furono utilizzati dai nazisti in guerra. Molti di loro, ovviamente, morirono, specialmente nella finale battaglia di Berlino.</a:t>
            </a:r>
            <a:endParaRPr lang="it-IT"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85720" y="142852"/>
            <a:ext cx="8715436" cy="646331"/>
          </a:xfrm>
          <a:prstGeom prst="rect">
            <a:avLst/>
          </a:prstGeom>
        </p:spPr>
        <p:txBody>
          <a:bodyPr wrap="square">
            <a:spAutoFit/>
          </a:bodyPr>
          <a:lstStyle/>
          <a:p>
            <a:r>
              <a:rPr lang="it-IT" dirty="0" smtClean="0"/>
              <a:t>Si stima che, nel corso della Battaglia di Normandia, furono impiegati più di 20.000 ragazzi della HJ</a:t>
            </a:r>
            <a:endParaRPr lang="it-IT" dirty="0"/>
          </a:p>
        </p:txBody>
      </p:sp>
      <p:pic>
        <p:nvPicPr>
          <p:cNvPr id="64514" name="Picture 2" descr="https://i0.wp.com/zweilawyer.com/wp-content/uploads/2019/05/Hans-Georg-Henke2.jpg?resize=964%2C823"/>
          <p:cNvPicPr>
            <a:picLocks noChangeAspect="1" noChangeArrowheads="1"/>
          </p:cNvPicPr>
          <p:nvPr/>
        </p:nvPicPr>
        <p:blipFill>
          <a:blip r:embed="rId2" cstate="print"/>
          <a:srcRect/>
          <a:stretch>
            <a:fillRect/>
          </a:stretch>
        </p:blipFill>
        <p:spPr bwMode="auto">
          <a:xfrm>
            <a:off x="1571604" y="1000108"/>
            <a:ext cx="6445131" cy="550243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5"/>
          <p:cNvSpPr>
            <a:spLocks noGrp="1" noChangeArrowheads="1"/>
          </p:cNvSpPr>
          <p:nvPr>
            <p:ph type="body" sz="half" idx="1"/>
          </p:nvPr>
        </p:nvSpPr>
        <p:spPr>
          <a:xfrm>
            <a:off x="571500" y="285750"/>
            <a:ext cx="7829550" cy="2571750"/>
          </a:xfrm>
        </p:spPr>
        <p:txBody>
          <a:bodyPr/>
          <a:lstStyle/>
          <a:p>
            <a:pPr marL="0" eaLnBrk="1" hangingPunct="1">
              <a:spcBef>
                <a:spcPts val="0"/>
              </a:spcBef>
              <a:buClr>
                <a:schemeClr val="tx1"/>
              </a:buClr>
              <a:buFont typeface="Wingdings" pitchFamily="2" charset="2"/>
              <a:buNone/>
              <a:defRPr/>
            </a:pPr>
            <a:r>
              <a:rPr lang="it-IT" sz="2800" b="1" cap="small" dirty="0" smtClean="0">
                <a:solidFill>
                  <a:srgbClr val="FF0000"/>
                </a:solidFill>
              </a:rPr>
              <a:t>HIMMLER</a:t>
            </a:r>
            <a:endParaRPr lang="it-IT" sz="2800" dirty="0" smtClean="0">
              <a:solidFill>
                <a:srgbClr val="FF0000"/>
              </a:solidFill>
            </a:endParaRPr>
          </a:p>
          <a:p>
            <a:pPr marL="0" eaLnBrk="1" hangingPunct="1">
              <a:spcBef>
                <a:spcPts val="0"/>
              </a:spcBef>
              <a:buClr>
                <a:schemeClr val="tx1"/>
              </a:buClr>
              <a:defRPr/>
            </a:pPr>
            <a:r>
              <a:rPr lang="it-IT" sz="2800" dirty="0" smtClean="0"/>
              <a:t>Capo delle </a:t>
            </a:r>
            <a:r>
              <a:rPr lang="it-IT" sz="2800" b="1" dirty="0" smtClean="0"/>
              <a:t>SS</a:t>
            </a:r>
          </a:p>
          <a:p>
            <a:pPr marL="0" eaLnBrk="1" hangingPunct="1">
              <a:spcBef>
                <a:spcPts val="0"/>
              </a:spcBef>
              <a:buClr>
                <a:schemeClr val="tx1"/>
              </a:buClr>
              <a:defRPr/>
            </a:pPr>
            <a:r>
              <a:rPr lang="it-IT" sz="2800" dirty="0" smtClean="0"/>
              <a:t>Capo della </a:t>
            </a:r>
            <a:r>
              <a:rPr lang="it-IT" sz="2800" b="1" dirty="0" smtClean="0"/>
              <a:t>Gestapo</a:t>
            </a:r>
            <a:r>
              <a:rPr lang="it-IT" sz="2800" dirty="0" smtClean="0"/>
              <a:t> </a:t>
            </a:r>
            <a:r>
              <a:rPr lang="it-IT" sz="2400" dirty="0" smtClean="0"/>
              <a:t>(la polizia segreta di Stato)</a:t>
            </a:r>
          </a:p>
          <a:p>
            <a:pPr marL="0" eaLnBrk="1" hangingPunct="1">
              <a:spcBef>
                <a:spcPts val="0"/>
              </a:spcBef>
              <a:buClr>
                <a:schemeClr val="tx1"/>
              </a:buClr>
              <a:defRPr/>
            </a:pPr>
            <a:r>
              <a:rPr lang="it-IT" sz="2800" dirty="0" smtClean="0"/>
              <a:t>Governa anche tutto il sistema dei </a:t>
            </a:r>
            <a:r>
              <a:rPr lang="it-IT" sz="2800" b="1" dirty="0" smtClean="0"/>
              <a:t>CAMPI </a:t>
            </a:r>
            <a:r>
              <a:rPr lang="it-IT" sz="2800" b="1" dirty="0" err="1" smtClean="0"/>
              <a:t>DI</a:t>
            </a:r>
            <a:r>
              <a:rPr lang="it-IT" sz="2800" b="1" dirty="0" smtClean="0"/>
              <a:t> CONCENTRAMENTO</a:t>
            </a:r>
            <a:r>
              <a:rPr lang="it-IT" sz="2800" dirty="0" smtClean="0"/>
              <a:t> in cui si deportarono:</a:t>
            </a:r>
          </a:p>
          <a:p>
            <a:pPr marL="171450" indent="-514350" eaLnBrk="1" hangingPunct="1">
              <a:spcBef>
                <a:spcPts val="0"/>
              </a:spcBef>
              <a:buClr>
                <a:schemeClr val="tx1"/>
              </a:buClr>
              <a:buAutoNum type="arabicParenR"/>
              <a:defRPr/>
            </a:pPr>
            <a:r>
              <a:rPr lang="it-IT" sz="2800" dirty="0" smtClean="0"/>
              <a:t>avversari politici</a:t>
            </a:r>
          </a:p>
          <a:p>
            <a:pPr marL="171450" indent="-514350" eaLnBrk="1" hangingPunct="1">
              <a:spcBef>
                <a:spcPts val="0"/>
              </a:spcBef>
              <a:buClr>
                <a:schemeClr val="tx1"/>
              </a:buClr>
              <a:buAutoNum type="arabicParenR"/>
              <a:defRPr/>
            </a:pPr>
            <a:r>
              <a:rPr lang="it-IT" sz="2800" dirty="0" smtClean="0"/>
              <a:t>elementi antisociali (gli omosessuali, i delinquenti, le prostitute, gli alcolizzati ecc.)</a:t>
            </a:r>
          </a:p>
          <a:p>
            <a:pPr marL="171450" indent="-514350" eaLnBrk="1" hangingPunct="1">
              <a:spcBef>
                <a:spcPts val="0"/>
              </a:spcBef>
              <a:buClr>
                <a:schemeClr val="tx1"/>
              </a:buClr>
              <a:buAutoNum type="arabicParenR"/>
              <a:defRPr/>
            </a:pPr>
            <a:r>
              <a:rPr lang="it-IT" sz="2800" dirty="0" smtClean="0"/>
              <a:t>solo nel 1938 iniziò il calvario degli ebrei (la “soluzione finale”, quella che mira allo sterminio, è del 1941).</a:t>
            </a:r>
          </a:p>
          <a:p>
            <a:pPr marL="171450" indent="-514350" eaLnBrk="1" hangingPunct="1">
              <a:spcBef>
                <a:spcPts val="0"/>
              </a:spcBef>
              <a:buClr>
                <a:schemeClr val="tx1"/>
              </a:buClr>
              <a:defRPr/>
            </a:pPr>
            <a:r>
              <a:rPr lang="it-IT" sz="2800" dirty="0" smtClean="0"/>
              <a:t>Catturato dagli inglesi, muore suicida con capsula di cianuro</a:t>
            </a:r>
          </a:p>
          <a:p>
            <a:pPr marL="0" eaLnBrk="1" hangingPunct="1">
              <a:spcBef>
                <a:spcPts val="0"/>
              </a:spcBef>
              <a:buClr>
                <a:schemeClr val="tx1"/>
              </a:buClr>
              <a:buNone/>
              <a:defRPr/>
            </a:pPr>
            <a:endParaRPr lang="it-IT" altLang="it-IT" sz="2800" dirty="0" smtClean="0"/>
          </a:p>
        </p:txBody>
      </p:sp>
      <p:pic>
        <p:nvPicPr>
          <p:cNvPr id="5" name="Immagine 4" descr="Risultati immagini per Himmler"/>
          <p:cNvPicPr/>
          <p:nvPr/>
        </p:nvPicPr>
        <p:blipFill>
          <a:blip r:embed="rId2" cstate="print"/>
          <a:srcRect b="14000"/>
          <a:stretch>
            <a:fillRect/>
          </a:stretch>
        </p:blipFill>
        <p:spPr bwMode="auto">
          <a:xfrm>
            <a:off x="7572396" y="142852"/>
            <a:ext cx="1428760" cy="1785950"/>
          </a:xfrm>
          <a:prstGeom prst="rect">
            <a:avLst/>
          </a:prstGeom>
          <a:noFill/>
          <a:ln w="9525">
            <a:noFill/>
            <a:miter lim="800000"/>
            <a:headEnd/>
            <a:tailEnd/>
          </a:ln>
          <a:effectLst>
            <a:innerShdw blurRad="63500" dist="50800" dir="13500000">
              <a:prstClr val="black">
                <a:alpha val="50000"/>
              </a:prstClr>
            </a:innerShdw>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5"/>
          <p:cNvSpPr>
            <a:spLocks noGrp="1" noChangeArrowheads="1"/>
          </p:cNvSpPr>
          <p:nvPr>
            <p:ph type="body" sz="half" idx="1"/>
          </p:nvPr>
        </p:nvSpPr>
        <p:spPr>
          <a:xfrm>
            <a:off x="571472" y="1142984"/>
            <a:ext cx="7829550" cy="2571750"/>
          </a:xfrm>
        </p:spPr>
        <p:txBody>
          <a:bodyPr/>
          <a:lstStyle/>
          <a:p>
            <a:pPr marL="0" eaLnBrk="1" hangingPunct="1">
              <a:spcBef>
                <a:spcPts val="0"/>
              </a:spcBef>
              <a:buClr>
                <a:schemeClr val="tx1"/>
              </a:buClr>
              <a:defRPr/>
            </a:pPr>
            <a:endParaRPr lang="it-IT" altLang="it-IT" sz="2800" dirty="0" smtClean="0"/>
          </a:p>
          <a:p>
            <a:pPr marL="0" eaLnBrk="1" hangingPunct="1">
              <a:spcBef>
                <a:spcPts val="0"/>
              </a:spcBef>
              <a:buClr>
                <a:schemeClr val="tx1"/>
              </a:buClr>
              <a:buFont typeface="Arial" charset="0"/>
              <a:buNone/>
              <a:defRPr/>
            </a:pPr>
            <a:r>
              <a:rPr lang="it-IT" sz="2800" b="1" dirty="0" smtClean="0">
                <a:solidFill>
                  <a:srgbClr val="FF0000"/>
                </a:solidFill>
              </a:rPr>
              <a:t>GÖRING</a:t>
            </a:r>
            <a:r>
              <a:rPr lang="it-IT" sz="2800" dirty="0" smtClean="0"/>
              <a:t>, numero due del regime</a:t>
            </a:r>
          </a:p>
          <a:p>
            <a:pPr marL="0" eaLnBrk="1" hangingPunct="1">
              <a:spcBef>
                <a:spcPts val="0"/>
              </a:spcBef>
              <a:buClr>
                <a:schemeClr val="tx1"/>
              </a:buClr>
              <a:buFont typeface="Arial" charset="0"/>
              <a:buNone/>
              <a:defRPr/>
            </a:pPr>
            <a:endParaRPr lang="it-IT" sz="2800" dirty="0" smtClean="0"/>
          </a:p>
          <a:p>
            <a:pPr marL="0" eaLnBrk="1" hangingPunct="1">
              <a:spcBef>
                <a:spcPts val="0"/>
              </a:spcBef>
              <a:buClr>
                <a:schemeClr val="tx1"/>
              </a:buClr>
              <a:defRPr/>
            </a:pPr>
            <a:r>
              <a:rPr lang="it-IT" altLang="it-IT" sz="2800" dirty="0" smtClean="0"/>
              <a:t>Fonda la </a:t>
            </a:r>
            <a:r>
              <a:rPr lang="it-IT" altLang="it-IT" sz="2800" b="1" dirty="0" smtClean="0"/>
              <a:t>GESTAPO</a:t>
            </a:r>
            <a:r>
              <a:rPr lang="it-IT" altLang="it-IT" sz="2800" dirty="0" smtClean="0"/>
              <a:t> e la dirige fino al 1936</a:t>
            </a:r>
          </a:p>
          <a:p>
            <a:pPr marL="0" eaLnBrk="1" hangingPunct="1">
              <a:spcBef>
                <a:spcPts val="0"/>
              </a:spcBef>
              <a:buClr>
                <a:schemeClr val="tx1"/>
              </a:buClr>
              <a:defRPr/>
            </a:pPr>
            <a:r>
              <a:rPr lang="it-IT" altLang="it-IT" sz="2800" dirty="0" smtClean="0"/>
              <a:t>È uno dei protagonisti della “</a:t>
            </a:r>
            <a:r>
              <a:rPr lang="it-IT" altLang="it-IT" sz="2800" b="1" dirty="0" smtClean="0"/>
              <a:t>notte dei lunghi coltelli</a:t>
            </a:r>
            <a:r>
              <a:rPr lang="it-IT" altLang="it-IT" sz="2800" dirty="0" smtClean="0"/>
              <a:t>”</a:t>
            </a:r>
          </a:p>
          <a:p>
            <a:pPr marL="0" eaLnBrk="1" hangingPunct="1">
              <a:spcBef>
                <a:spcPts val="0"/>
              </a:spcBef>
              <a:buClr>
                <a:schemeClr val="tx1"/>
              </a:buClr>
              <a:defRPr/>
            </a:pPr>
            <a:r>
              <a:rPr lang="it-IT" altLang="it-IT" sz="2800" dirty="0" smtClean="0"/>
              <a:t>Condannato al processo di Norimberga, si suicida prima dell’esecuzione</a:t>
            </a:r>
          </a:p>
        </p:txBody>
      </p:sp>
      <p:pic>
        <p:nvPicPr>
          <p:cNvPr id="6" name="Immagine 5" descr="Bundesarchiv Bild 102-13805, Hermann Göring.jpg"/>
          <p:cNvPicPr/>
          <p:nvPr/>
        </p:nvPicPr>
        <p:blipFill>
          <a:blip r:embed="rId2" cstate="print"/>
          <a:srcRect b="14251"/>
          <a:stretch>
            <a:fillRect/>
          </a:stretch>
        </p:blipFill>
        <p:spPr bwMode="auto">
          <a:xfrm>
            <a:off x="7429520" y="714356"/>
            <a:ext cx="1357322" cy="1714512"/>
          </a:xfrm>
          <a:prstGeom prst="rect">
            <a:avLst/>
          </a:prstGeom>
          <a:noFill/>
          <a:ln w="9525">
            <a:noFill/>
            <a:miter lim="800000"/>
            <a:headEnd/>
            <a:tailEnd/>
          </a:ln>
          <a:effectLst>
            <a:innerShdw blurRad="63500" dist="50800" dir="13500000">
              <a:prstClr val="black">
                <a:alpha val="50000"/>
              </a:prstClr>
            </a:innerShdw>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it-IT" altLang="it-IT" sz="3800" smtClean="0"/>
              <a:t>Leggi di Norimberga (1935)</a:t>
            </a:r>
          </a:p>
        </p:txBody>
      </p:sp>
      <p:sp>
        <p:nvSpPr>
          <p:cNvPr id="33795" name="Rectangle 3"/>
          <p:cNvSpPr>
            <a:spLocks noGrp="1" noChangeArrowheads="1"/>
          </p:cNvSpPr>
          <p:nvPr>
            <p:ph idx="1"/>
          </p:nvPr>
        </p:nvSpPr>
        <p:spPr/>
        <p:txBody>
          <a:bodyPr/>
          <a:lstStyle/>
          <a:p>
            <a:pPr algn="ctr" eaLnBrk="1" hangingPunct="1">
              <a:buFont typeface="Arial" charset="0"/>
              <a:buNone/>
            </a:pPr>
            <a:r>
              <a:rPr lang="it-IT" altLang="it-IT" sz="3100" dirty="0" smtClean="0"/>
              <a:t>Verso gli </a:t>
            </a:r>
            <a:r>
              <a:rPr lang="it-IT" altLang="it-IT" sz="3100" b="1" dirty="0" smtClean="0">
                <a:solidFill>
                  <a:srgbClr val="FF0000"/>
                </a:solidFill>
              </a:rPr>
              <a:t>EBREI</a:t>
            </a:r>
            <a:r>
              <a:rPr lang="it-IT" altLang="it-IT" sz="3100" dirty="0" smtClean="0"/>
              <a:t> </a:t>
            </a:r>
          </a:p>
          <a:p>
            <a:pPr eaLnBrk="1" hangingPunct="1"/>
            <a:r>
              <a:rPr lang="it-IT" altLang="it-IT" sz="3100" dirty="0" smtClean="0"/>
              <a:t>Boicottaggio economico; esclusione dalle cariche pubbliche, segregazioni (</a:t>
            </a:r>
            <a:r>
              <a:rPr lang="it-IT" altLang="it-IT" sz="3100" b="1" dirty="0" smtClean="0"/>
              <a:t>leggi di Norimberga del 1935</a:t>
            </a:r>
            <a:r>
              <a:rPr lang="it-IT" altLang="it-IT" sz="3100" dirty="0" smtClean="0"/>
              <a:t>)</a:t>
            </a:r>
          </a:p>
          <a:p>
            <a:pPr eaLnBrk="1" hangingPunct="1"/>
            <a:r>
              <a:rPr lang="it-IT" altLang="it-IT" sz="3100" dirty="0" smtClean="0"/>
              <a:t>Violenze (</a:t>
            </a:r>
            <a:r>
              <a:rPr lang="it-IT" altLang="it-IT" sz="3100" b="1" dirty="0" smtClean="0"/>
              <a:t>“notte dei cristalli”, 1938</a:t>
            </a:r>
            <a:r>
              <a:rPr lang="it-IT" altLang="it-IT" sz="3100" dirty="0" smtClean="0"/>
              <a:t>)</a:t>
            </a:r>
          </a:p>
          <a:p>
            <a:pPr eaLnBrk="1" hangingPunct="1"/>
            <a:r>
              <a:rPr lang="it-IT" altLang="it-IT" sz="3100" dirty="0" smtClean="0"/>
              <a:t>Deportazione sistematica, eliminazione nei campi di sterminio (“</a:t>
            </a:r>
            <a:r>
              <a:rPr lang="it-IT" altLang="it-IT" sz="3100" b="1" dirty="0" smtClean="0"/>
              <a:t>soluzione finale”, 1941</a:t>
            </a:r>
            <a:r>
              <a:rPr lang="it-IT" altLang="it-IT" sz="3100" dirty="0" smtClean="0"/>
              <a:t>)</a:t>
            </a:r>
          </a:p>
          <a:p>
            <a:pPr eaLnBrk="1" hangingPunct="1"/>
            <a:endParaRPr lang="it-IT" altLang="it-IT"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it-IT" altLang="it-IT" sz="3800" smtClean="0"/>
              <a:t>Leggi di Norimberga (1935)</a:t>
            </a:r>
          </a:p>
        </p:txBody>
      </p:sp>
      <p:sp>
        <p:nvSpPr>
          <p:cNvPr id="34819" name="Rectangle 3"/>
          <p:cNvSpPr>
            <a:spLocks noGrp="1" noChangeArrowheads="1"/>
          </p:cNvSpPr>
          <p:nvPr>
            <p:ph idx="1"/>
          </p:nvPr>
        </p:nvSpPr>
        <p:spPr/>
        <p:txBody>
          <a:bodyPr/>
          <a:lstStyle/>
          <a:p>
            <a:pPr>
              <a:buFont typeface="Arial" charset="0"/>
              <a:buNone/>
            </a:pPr>
            <a:r>
              <a:rPr lang="it-IT" sz="1800" smtClean="0"/>
              <a:t>15 settembre del 1935:</a:t>
            </a:r>
          </a:p>
          <a:p>
            <a:pPr>
              <a:buFont typeface="Arial" charset="0"/>
              <a:buNone/>
            </a:pPr>
            <a:r>
              <a:rPr lang="it-IT" sz="1800" smtClean="0"/>
              <a:t>Il Reichstag fermamente convinto che la purezza del sangue tedesco sia essenziale per il futuro del popolo tedesco e ispirato dalla inflessibile volontà di salvaguardare il futuro della nazione Germanica, ha unanimemente deciso l'emanazione della seguente legge:</a:t>
            </a:r>
          </a:p>
          <a:p>
            <a:pPr>
              <a:buFont typeface="Arial" charset="0"/>
              <a:buNone/>
            </a:pPr>
            <a:r>
              <a:rPr lang="it-IT" sz="1800" b="1" i="1" smtClean="0"/>
              <a:t>Articolo I</a:t>
            </a:r>
            <a:endParaRPr lang="it-IT" sz="1800" smtClean="0"/>
          </a:p>
          <a:p>
            <a:pPr>
              <a:buFont typeface="Arial" charset="0"/>
              <a:buNone/>
            </a:pPr>
            <a:r>
              <a:rPr lang="it-IT" sz="1800" smtClean="0"/>
              <a:t>1. </a:t>
            </a:r>
            <a:r>
              <a:rPr lang="it-IT" sz="1800" u="sng" smtClean="0"/>
              <a:t>I matrimoni tra ebrei e cittadini di sangue tedesco o affini sono proibiti</a:t>
            </a:r>
            <a:r>
              <a:rPr lang="it-IT" sz="1800" smtClean="0"/>
              <a:t>. I matrimoni contratti in violazione della presente legge sono nulli anche se per eludere questa legge venissero contratti all’estero. [...]</a:t>
            </a:r>
          </a:p>
          <a:p>
            <a:pPr>
              <a:buFont typeface="Arial" charset="0"/>
              <a:buNone/>
            </a:pPr>
            <a:r>
              <a:rPr lang="it-IT" sz="1800" b="1" i="1" smtClean="0"/>
              <a:t>Articolo II</a:t>
            </a:r>
            <a:endParaRPr lang="it-IT" sz="1800" smtClean="0"/>
          </a:p>
          <a:p>
            <a:pPr>
              <a:buFont typeface="Arial" charset="0"/>
              <a:buNone/>
            </a:pPr>
            <a:r>
              <a:rPr lang="it-IT" sz="1800" smtClean="0"/>
              <a:t>Le relazioni extraconiugali tra ebrei e cittadini di sangue tedesco o affini sono proibite.</a:t>
            </a:r>
          </a:p>
          <a:p>
            <a:pPr>
              <a:buFont typeface="Arial" charset="0"/>
              <a:buNone/>
            </a:pPr>
            <a:r>
              <a:rPr lang="it-IT" sz="1800" b="1" i="1" smtClean="0"/>
              <a:t>Articolo III</a:t>
            </a:r>
            <a:endParaRPr lang="it-IT" sz="1800" smtClean="0"/>
          </a:p>
          <a:p>
            <a:pPr>
              <a:buFont typeface="Arial" charset="0"/>
              <a:buNone/>
            </a:pPr>
            <a:r>
              <a:rPr lang="it-IT" sz="1800" u="sng" smtClean="0"/>
              <a:t>Agli ebrei non è consentito impiegare come domestiche donne di sangue tedesco</a:t>
            </a:r>
            <a:r>
              <a:rPr lang="it-IT" sz="1800" smtClean="0"/>
              <a:t> o affini di età inferiore ai 45 anni.</a:t>
            </a:r>
          </a:p>
          <a:p>
            <a:pPr>
              <a:buFont typeface="Arial" charset="0"/>
              <a:buNone/>
            </a:pPr>
            <a:r>
              <a:rPr lang="it-IT" sz="1800" b="1" i="1" smtClean="0"/>
              <a:t>Articolo IV</a:t>
            </a:r>
            <a:endParaRPr lang="it-IT" sz="1800" smtClean="0"/>
          </a:p>
          <a:p>
            <a:pPr>
              <a:buFont typeface="Arial" charset="0"/>
              <a:buNone/>
            </a:pPr>
            <a:r>
              <a:rPr lang="it-IT" sz="1800" smtClean="0"/>
              <a:t>1. </a:t>
            </a:r>
            <a:r>
              <a:rPr lang="it-IT" sz="1800" u="sng" smtClean="0"/>
              <a:t>Agli ebrei è vietato esporre la bandiera nazionale del Reich</a:t>
            </a:r>
            <a:r>
              <a:rPr lang="it-IT" sz="1800" smtClean="0"/>
              <a:t> o i suoi colori. </a:t>
            </a:r>
            <a:endParaRPr lang="it-IT" altLang="it-IT" sz="180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it-IT" altLang="it-IT" sz="3800" smtClean="0"/>
              <a:t>Leggi di Norimberga (1935)</a:t>
            </a:r>
          </a:p>
        </p:txBody>
      </p:sp>
      <p:sp>
        <p:nvSpPr>
          <p:cNvPr id="35843" name="Rectangle 3"/>
          <p:cNvSpPr>
            <a:spLocks noGrp="1" noChangeArrowheads="1"/>
          </p:cNvSpPr>
          <p:nvPr>
            <p:ph idx="1"/>
          </p:nvPr>
        </p:nvSpPr>
        <p:spPr/>
        <p:txBody>
          <a:bodyPr/>
          <a:lstStyle/>
          <a:p>
            <a:pPr>
              <a:buFont typeface="Arial" charset="0"/>
              <a:buNone/>
            </a:pPr>
            <a:r>
              <a:rPr lang="it-IT" sz="1800" i="1" smtClean="0"/>
              <a:t>Seconda legge di Norimberga</a:t>
            </a:r>
            <a:r>
              <a:rPr lang="it-IT" sz="1800" smtClean="0"/>
              <a:t>: </a:t>
            </a:r>
          </a:p>
          <a:p>
            <a:pPr>
              <a:buFont typeface="Arial" charset="0"/>
              <a:buNone/>
            </a:pPr>
            <a:r>
              <a:rPr lang="it-IT" sz="1800" smtClean="0"/>
              <a:t>Il Parlamento del Reich ha approvato all’unanimità la seguente legge:</a:t>
            </a:r>
          </a:p>
          <a:p>
            <a:pPr>
              <a:buFont typeface="Arial" charset="0"/>
              <a:buNone/>
            </a:pPr>
            <a:r>
              <a:rPr lang="it-IT" sz="1800" b="1" i="1" smtClean="0"/>
              <a:t>Articolo I</a:t>
            </a:r>
            <a:endParaRPr lang="it-IT" sz="1800" smtClean="0"/>
          </a:p>
          <a:p>
            <a:pPr>
              <a:buFont typeface="Arial" charset="0"/>
              <a:buNone/>
            </a:pPr>
            <a:r>
              <a:rPr lang="it-IT" sz="1800" smtClean="0"/>
              <a:t>1. Cittadino dello Stato è quella persona che gode della protezione del Reich Tedesco e che in conseguenza di ciò ha specifici doveri verso di esso.</a:t>
            </a:r>
          </a:p>
          <a:p>
            <a:pPr>
              <a:buFont typeface="Arial" charset="0"/>
              <a:buNone/>
            </a:pPr>
            <a:r>
              <a:rPr lang="it-IT" sz="1800" smtClean="0"/>
              <a:t>2. Lo status di cittadino del Reich viene acquisito secondo le norme stabilite dai Decreti del Reich e dalla Legge sulla Cittadinanza dello Stato.</a:t>
            </a:r>
          </a:p>
          <a:p>
            <a:pPr>
              <a:buFont typeface="Arial" charset="0"/>
              <a:buNone/>
            </a:pPr>
            <a:r>
              <a:rPr lang="it-IT" sz="1800" b="1" i="1" smtClean="0"/>
              <a:t>Articolo II</a:t>
            </a:r>
            <a:endParaRPr lang="it-IT" sz="1800" smtClean="0"/>
          </a:p>
          <a:p>
            <a:pPr>
              <a:buFont typeface="Arial" charset="0"/>
              <a:buNone/>
            </a:pPr>
            <a:r>
              <a:rPr lang="it-IT" sz="1800" smtClean="0"/>
              <a:t>1. </a:t>
            </a:r>
            <a:r>
              <a:rPr lang="it-IT" sz="1800" u="sng" smtClean="0"/>
              <a:t>Cittadino del Reich può essere solo colui che abbia sangue tedesco o affine</a:t>
            </a:r>
            <a:r>
              <a:rPr lang="it-IT" sz="1800" smtClean="0"/>
              <a:t> e che dimostri, attraverso il suo comportamento, il desiderio di voler servire fedelmente il Reich e il popolo tedesco.</a:t>
            </a:r>
          </a:p>
          <a:p>
            <a:pPr>
              <a:buFont typeface="Arial" charset="0"/>
              <a:buNone/>
            </a:pPr>
            <a:r>
              <a:rPr lang="it-IT" sz="1800" smtClean="0"/>
              <a:t>2. </a:t>
            </a:r>
            <a:r>
              <a:rPr lang="it-IT" sz="1800" u="sng" smtClean="0"/>
              <a:t>Il diritto alla Cittadinanza viene acquisito attraverso la concessione di un Certificato di Cittadinanza del Reich</a:t>
            </a:r>
            <a:r>
              <a:rPr lang="it-IT" sz="1800" smtClean="0"/>
              <a:t>.</a:t>
            </a:r>
          </a:p>
          <a:p>
            <a:pPr>
              <a:buFont typeface="Arial" charset="0"/>
              <a:buNone/>
            </a:pPr>
            <a:r>
              <a:rPr lang="it-IT" sz="1800" smtClean="0"/>
              <a:t>3. </a:t>
            </a:r>
            <a:r>
              <a:rPr lang="it-IT" sz="1800" u="sng" smtClean="0"/>
              <a:t>Solo un cittadino del Reich gode di tutti i diritti politici stabiliti dalla Legge</a:t>
            </a:r>
            <a:r>
              <a:rPr lang="it-IT" sz="1800" smtClean="0"/>
              <a: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ttangolo 1"/>
          <p:cNvSpPr>
            <a:spLocks noChangeArrowheads="1"/>
          </p:cNvSpPr>
          <p:nvPr/>
        </p:nvSpPr>
        <p:spPr bwMode="auto">
          <a:xfrm>
            <a:off x="500063" y="1225550"/>
            <a:ext cx="4857750" cy="5555367"/>
          </a:xfrm>
          <a:prstGeom prst="rect">
            <a:avLst/>
          </a:prstGeom>
          <a:noFill/>
          <a:ln w="9525">
            <a:noFill/>
            <a:miter lim="800000"/>
            <a:headEnd/>
            <a:tailEnd/>
          </a:ln>
        </p:spPr>
        <p:txBody>
          <a:bodyPr>
            <a:spAutoFit/>
          </a:bodyPr>
          <a:lstStyle/>
          <a:p>
            <a:pPr>
              <a:buFont typeface="Arial" charset="0"/>
              <a:buChar char="•"/>
            </a:pPr>
            <a:r>
              <a:rPr lang="it-IT" sz="2400" b="1" dirty="0"/>
              <a:t> </a:t>
            </a:r>
            <a:r>
              <a:rPr lang="it-IT" sz="2800" b="1" dirty="0"/>
              <a:t>Diplomatico tedesco</a:t>
            </a:r>
            <a:r>
              <a:rPr lang="it-IT" sz="2800" dirty="0"/>
              <a:t> </a:t>
            </a:r>
            <a:r>
              <a:rPr lang="it-IT" sz="2800" b="1" dirty="0"/>
              <a:t>ucciso</a:t>
            </a:r>
            <a:r>
              <a:rPr lang="it-IT" sz="2800" dirty="0"/>
              <a:t> a Parigi da un ebreo in segno di protesta contro la politica tedesca  </a:t>
            </a:r>
          </a:p>
          <a:p>
            <a:pPr>
              <a:buFont typeface="Arial" charset="0"/>
              <a:buChar char="•"/>
            </a:pPr>
            <a:r>
              <a:rPr lang="it-IT" sz="2800" dirty="0"/>
              <a:t> Reazione: </a:t>
            </a:r>
            <a:r>
              <a:rPr lang="it-IT" sz="2800" b="1" dirty="0" smtClean="0"/>
              <a:t>DEVASTAZIONE</a:t>
            </a:r>
            <a:r>
              <a:rPr lang="it-IT" sz="2800" dirty="0" smtClean="0"/>
              <a:t> SISTEMATICA </a:t>
            </a:r>
            <a:r>
              <a:rPr lang="it-IT" sz="2800" dirty="0" err="1" smtClean="0"/>
              <a:t>DI</a:t>
            </a:r>
            <a:r>
              <a:rPr lang="it-IT" sz="2800" dirty="0" smtClean="0"/>
              <a:t> CASE, NEGOZI E LUOGHI </a:t>
            </a:r>
            <a:r>
              <a:rPr lang="it-IT" sz="2800" dirty="0" err="1" smtClean="0"/>
              <a:t>DI</a:t>
            </a:r>
            <a:r>
              <a:rPr lang="it-IT" sz="2800" dirty="0" smtClean="0"/>
              <a:t> CULTO EBRAICI. </a:t>
            </a:r>
            <a:endParaRPr lang="it-IT" sz="2800" dirty="0"/>
          </a:p>
          <a:p>
            <a:pPr>
              <a:buFont typeface="Arial" charset="0"/>
              <a:buChar char="•"/>
            </a:pPr>
            <a:endParaRPr lang="it-IT" sz="2300" dirty="0"/>
          </a:p>
          <a:p>
            <a:r>
              <a:rPr lang="it-IT" dirty="0"/>
              <a:t>I “</a:t>
            </a:r>
            <a:r>
              <a:rPr lang="it-IT" b="1" dirty="0"/>
              <a:t>cristalli</a:t>
            </a:r>
            <a:r>
              <a:rPr lang="it-IT" dirty="0"/>
              <a:t>” sarebbero le vetrine dei negozi: circa 7500 negozi ebraici vennero distrutti; oltre 200 sinagoghe vennero bruciate; centinaia di ebrei vennero assassinati o feriti; circa 30000,arrestati e deportati nei campi di concentramento</a:t>
            </a:r>
          </a:p>
        </p:txBody>
      </p:sp>
      <p:sp>
        <p:nvSpPr>
          <p:cNvPr id="3" name="Rectangle 2"/>
          <p:cNvSpPr txBox="1">
            <a:spLocks noChangeArrowheads="1"/>
          </p:cNvSpPr>
          <p:nvPr/>
        </p:nvSpPr>
        <p:spPr>
          <a:xfrm>
            <a:off x="457200" y="274638"/>
            <a:ext cx="8229600" cy="1143000"/>
          </a:xfrm>
          <a:prstGeom prst="rect">
            <a:avLst/>
          </a:prstGeom>
        </p:spPr>
        <p:txBody>
          <a:bodyPr/>
          <a:lstStyle/>
          <a:p>
            <a:pPr algn="ctr">
              <a:defRPr/>
            </a:pPr>
            <a:r>
              <a:rPr lang="it-IT" altLang="it-IT" sz="3800" dirty="0">
                <a:latin typeface="+mj-lt"/>
                <a:ea typeface="+mj-ea"/>
                <a:cs typeface="+mj-cs"/>
              </a:rPr>
              <a:t>Notte dei cristalli (1938)</a:t>
            </a:r>
          </a:p>
        </p:txBody>
      </p:sp>
      <p:pic>
        <p:nvPicPr>
          <p:cNvPr id="36868" name="Picture 2" descr="Visualizza immagine di origine"/>
          <p:cNvPicPr>
            <a:picLocks noChangeAspect="1" noChangeArrowheads="1"/>
          </p:cNvPicPr>
          <p:nvPr/>
        </p:nvPicPr>
        <p:blipFill>
          <a:blip r:embed="rId2" cstate="print"/>
          <a:srcRect/>
          <a:stretch>
            <a:fillRect/>
          </a:stretch>
        </p:blipFill>
        <p:spPr bwMode="auto">
          <a:xfrm>
            <a:off x="5500688" y="1714500"/>
            <a:ext cx="3429000" cy="3895725"/>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85918" y="571480"/>
            <a:ext cx="5643602" cy="646331"/>
          </a:xfrm>
          <a:prstGeom prst="rect">
            <a:avLst/>
          </a:prstGeom>
          <a:noFill/>
        </p:spPr>
        <p:txBody>
          <a:bodyPr wrap="square" rtlCol="0">
            <a:spAutoFit/>
          </a:bodyPr>
          <a:lstStyle/>
          <a:p>
            <a:pPr algn="ctr"/>
            <a:r>
              <a:rPr lang="it-IT" sz="3600" b="1" dirty="0" smtClean="0">
                <a:solidFill>
                  <a:srgbClr val="FF0000"/>
                </a:solidFill>
                <a:latin typeface="+mj-lt"/>
              </a:rPr>
              <a:t>ECONOMIA NAZISTA</a:t>
            </a:r>
            <a:endParaRPr lang="it-IT" sz="3600" b="1" dirty="0">
              <a:solidFill>
                <a:srgbClr val="FF0000"/>
              </a:solidFill>
              <a:latin typeface="+mj-lt"/>
            </a:endParaRPr>
          </a:p>
        </p:txBody>
      </p:sp>
      <p:sp>
        <p:nvSpPr>
          <p:cNvPr id="3" name="CasellaDiTesto 2"/>
          <p:cNvSpPr txBox="1"/>
          <p:nvPr/>
        </p:nvSpPr>
        <p:spPr>
          <a:xfrm>
            <a:off x="928662" y="1857364"/>
            <a:ext cx="7572428" cy="4524315"/>
          </a:xfrm>
          <a:prstGeom prst="rect">
            <a:avLst/>
          </a:prstGeom>
          <a:noFill/>
        </p:spPr>
        <p:txBody>
          <a:bodyPr wrap="square" rtlCol="0">
            <a:spAutoFit/>
          </a:bodyPr>
          <a:lstStyle/>
          <a:p>
            <a:endParaRPr lang="it-IT" sz="3600" dirty="0" smtClean="0">
              <a:latin typeface="+mj-lt"/>
            </a:endParaRPr>
          </a:p>
          <a:p>
            <a:pPr algn="ctr"/>
            <a:r>
              <a:rPr lang="it-IT" sz="3600" dirty="0" smtClean="0">
                <a:latin typeface="+mj-lt"/>
              </a:rPr>
              <a:t>FORTI LEGAMI CON LA </a:t>
            </a:r>
            <a:r>
              <a:rPr lang="it-IT" sz="3600" b="1" dirty="0" smtClean="0">
                <a:latin typeface="+mj-lt"/>
              </a:rPr>
              <a:t>GRANDE INDUSTRIA</a:t>
            </a:r>
          </a:p>
          <a:p>
            <a:pPr algn="ctr"/>
            <a:endParaRPr lang="it-IT" sz="3600" dirty="0" smtClean="0">
              <a:latin typeface="+mj-lt"/>
            </a:endParaRPr>
          </a:p>
          <a:p>
            <a:pPr algn="ctr"/>
            <a:r>
              <a:rPr lang="it-IT" sz="3600" dirty="0" smtClean="0">
                <a:latin typeface="+mj-lt"/>
              </a:rPr>
              <a:t>POLITICA </a:t>
            </a:r>
            <a:r>
              <a:rPr lang="it-IT" sz="3600" dirty="0" err="1" smtClean="0">
                <a:latin typeface="+mj-lt"/>
              </a:rPr>
              <a:t>DI</a:t>
            </a:r>
            <a:r>
              <a:rPr lang="it-IT" sz="3600" dirty="0" smtClean="0">
                <a:latin typeface="+mj-lt"/>
              </a:rPr>
              <a:t> </a:t>
            </a:r>
            <a:r>
              <a:rPr lang="it-IT" sz="3600" b="1" dirty="0" smtClean="0">
                <a:solidFill>
                  <a:srgbClr val="FF0000"/>
                </a:solidFill>
                <a:latin typeface="+mj-lt"/>
              </a:rPr>
              <a:t>RIARMO</a:t>
            </a:r>
            <a:r>
              <a:rPr lang="it-IT" sz="3600" dirty="0" smtClean="0">
                <a:latin typeface="+mj-lt"/>
              </a:rPr>
              <a:t> (obiettivo: prepararsi alla guerra)</a:t>
            </a:r>
          </a:p>
          <a:p>
            <a:pPr algn="ctr"/>
            <a:endParaRPr lang="it-IT" sz="3600" dirty="0" smtClean="0">
              <a:latin typeface="+mj-lt"/>
            </a:endParaRPr>
          </a:p>
          <a:p>
            <a:pPr algn="ctr"/>
            <a:r>
              <a:rPr lang="it-IT" sz="3600" dirty="0" smtClean="0">
                <a:latin typeface="+mj-lt"/>
              </a:rPr>
              <a:t>LOTTA ALLA </a:t>
            </a:r>
            <a:r>
              <a:rPr lang="it-IT" sz="3600" b="1" dirty="0" smtClean="0">
                <a:latin typeface="+mj-lt"/>
              </a:rPr>
              <a:t>DISOCCUPAZIONE</a:t>
            </a:r>
            <a:endParaRPr lang="it-IT" sz="3600" b="1" dirty="0">
              <a:latin typeface="+mj-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weimar_iperinflazione_1.jpg"/>
          <p:cNvPicPr>
            <a:picLocks noChangeAspect="1"/>
          </p:cNvPicPr>
          <p:nvPr/>
        </p:nvPicPr>
        <p:blipFill>
          <a:blip r:embed="rId2" cstate="print"/>
          <a:stretch>
            <a:fillRect/>
          </a:stretch>
        </p:blipFill>
        <p:spPr>
          <a:xfrm>
            <a:off x="5072063" y="214313"/>
            <a:ext cx="3333750" cy="3638550"/>
          </a:xfrm>
          <a:prstGeom prst="rect">
            <a:avLst/>
          </a:prstGeom>
          <a:ln>
            <a:noFill/>
          </a:ln>
          <a:effectLst>
            <a:outerShdw blurRad="190500" algn="tl" rotWithShape="0">
              <a:srgbClr val="000000">
                <a:alpha val="70000"/>
              </a:srgbClr>
            </a:outerShdw>
          </a:effectLst>
        </p:spPr>
      </p:pic>
      <p:pic>
        <p:nvPicPr>
          <p:cNvPr id="3" name="Immagine 2" descr="weimar1.jpg"/>
          <p:cNvPicPr>
            <a:picLocks noChangeAspect="1"/>
          </p:cNvPicPr>
          <p:nvPr/>
        </p:nvPicPr>
        <p:blipFill>
          <a:blip r:embed="rId3" cstate="print"/>
          <a:stretch>
            <a:fillRect/>
          </a:stretch>
        </p:blipFill>
        <p:spPr>
          <a:xfrm>
            <a:off x="5357813" y="4071938"/>
            <a:ext cx="2857500" cy="1943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Immagine 4" descr="Figura 4.jpg"/>
          <p:cNvPicPr>
            <a:picLocks noChangeAspect="1"/>
          </p:cNvPicPr>
          <p:nvPr/>
        </p:nvPicPr>
        <p:blipFill>
          <a:blip r:embed="rId4" cstate="print"/>
          <a:stretch>
            <a:fillRect/>
          </a:stretch>
        </p:blipFill>
        <p:spPr>
          <a:xfrm>
            <a:off x="642910" y="571480"/>
            <a:ext cx="4038600" cy="48577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Visualizza immagine di origine"/>
          <p:cNvPicPr>
            <a:picLocks noChangeAspect="1" noChangeArrowheads="1"/>
          </p:cNvPicPr>
          <p:nvPr/>
        </p:nvPicPr>
        <p:blipFill>
          <a:blip r:embed="rId2" cstate="print"/>
          <a:srcRect/>
          <a:stretch>
            <a:fillRect/>
          </a:stretch>
        </p:blipFill>
        <p:spPr bwMode="auto">
          <a:xfrm>
            <a:off x="214282" y="1071546"/>
            <a:ext cx="8591550" cy="4781551"/>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28662" y="928670"/>
            <a:ext cx="7500990" cy="5262979"/>
          </a:xfrm>
          <a:prstGeom prst="rect">
            <a:avLst/>
          </a:prstGeom>
        </p:spPr>
        <p:txBody>
          <a:bodyPr wrap="square">
            <a:spAutoFit/>
          </a:bodyPr>
          <a:lstStyle/>
          <a:p>
            <a:r>
              <a:rPr lang="it-IT" sz="2400" dirty="0" smtClean="0"/>
              <a:t>Variazioni annuali del </a:t>
            </a:r>
            <a:r>
              <a:rPr lang="it-IT" sz="2400" b="1" dirty="0" smtClean="0"/>
              <a:t>REDDITO NAZIONALE LORDO </a:t>
            </a:r>
            <a:r>
              <a:rPr lang="it-IT" sz="2400" dirty="0" smtClean="0"/>
              <a:t>in Germania</a:t>
            </a:r>
          </a:p>
          <a:p>
            <a:r>
              <a:rPr lang="it-IT" sz="2400" dirty="0" smtClean="0"/>
              <a:t>1930: 0,0% </a:t>
            </a:r>
          </a:p>
          <a:p>
            <a:r>
              <a:rPr lang="it-IT" sz="2400" dirty="0" smtClean="0"/>
              <a:t>1932: –7% </a:t>
            </a:r>
          </a:p>
          <a:p>
            <a:r>
              <a:rPr lang="it-IT" sz="2400" dirty="0" smtClean="0"/>
              <a:t>1933: +6%</a:t>
            </a:r>
          </a:p>
          <a:p>
            <a:r>
              <a:rPr lang="it-IT" sz="2400" dirty="0" smtClean="0"/>
              <a:t>1935: +9% </a:t>
            </a:r>
          </a:p>
          <a:p>
            <a:r>
              <a:rPr lang="it-IT" sz="2400" dirty="0" smtClean="0"/>
              <a:t>1938:+10%</a:t>
            </a:r>
          </a:p>
          <a:p>
            <a:endParaRPr lang="it-IT" sz="2400" dirty="0" smtClean="0"/>
          </a:p>
          <a:p>
            <a:endParaRPr lang="it-IT" sz="2400" dirty="0" smtClean="0"/>
          </a:p>
          <a:p>
            <a:r>
              <a:rPr lang="it-IT" sz="2400" b="1" dirty="0" smtClean="0"/>
              <a:t>DISOCCUPAZIONE</a:t>
            </a:r>
            <a:r>
              <a:rPr lang="it-IT" sz="2400" dirty="0" smtClean="0"/>
              <a:t> in Germania</a:t>
            </a:r>
          </a:p>
          <a:p>
            <a:r>
              <a:rPr lang="it-IT" sz="2400" dirty="0" smtClean="0"/>
              <a:t>1933: 6 milioni (33% della forza lavoro nazionale) 1935: 2,9 milioni</a:t>
            </a:r>
          </a:p>
          <a:p>
            <a:r>
              <a:rPr lang="it-IT" sz="2400" dirty="0" smtClean="0"/>
              <a:t>1938: 1 milione </a:t>
            </a:r>
          </a:p>
          <a:p>
            <a:r>
              <a:rPr lang="it-IT" sz="2400" dirty="0" smtClean="0"/>
              <a:t>1939: 302.000</a:t>
            </a:r>
            <a:endParaRPr lang="it-IT" sz="24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ttangolo 1"/>
          <p:cNvSpPr>
            <a:spLocks noChangeArrowheads="1"/>
          </p:cNvSpPr>
          <p:nvPr/>
        </p:nvSpPr>
        <p:spPr bwMode="auto">
          <a:xfrm>
            <a:off x="142875" y="1285875"/>
            <a:ext cx="4857750" cy="2586038"/>
          </a:xfrm>
          <a:prstGeom prst="rect">
            <a:avLst/>
          </a:prstGeom>
          <a:noFill/>
          <a:ln w="9525">
            <a:noFill/>
            <a:miter lim="800000"/>
            <a:headEnd/>
            <a:tailEnd/>
          </a:ln>
        </p:spPr>
        <p:txBody>
          <a:bodyPr>
            <a:spAutoFit/>
          </a:bodyPr>
          <a:lstStyle/>
          <a:p>
            <a:pPr>
              <a:buFont typeface="Arial" charset="0"/>
              <a:buChar char="•"/>
            </a:pPr>
            <a:r>
              <a:rPr lang="it-IT" sz="2400"/>
              <a:t> </a:t>
            </a:r>
            <a:r>
              <a:rPr lang="it-IT" sz="2300"/>
              <a:t>Rifiuto del Trattato di Versailles</a:t>
            </a:r>
          </a:p>
          <a:p>
            <a:pPr>
              <a:buFont typeface="Arial" charset="0"/>
              <a:buChar char="•"/>
            </a:pPr>
            <a:r>
              <a:rPr lang="it-IT" sz="2300"/>
              <a:t> Uscita dalla SdN</a:t>
            </a:r>
          </a:p>
          <a:p>
            <a:pPr>
              <a:buFont typeface="Arial" charset="0"/>
              <a:buChar char="•"/>
            </a:pPr>
            <a:r>
              <a:rPr lang="it-IT" sz="2300"/>
              <a:t> Riarmo</a:t>
            </a:r>
          </a:p>
          <a:p>
            <a:pPr>
              <a:buFont typeface="Arial" charset="0"/>
              <a:buChar char="•"/>
            </a:pPr>
            <a:r>
              <a:rPr lang="it-IT" sz="2300"/>
              <a:t> Politica estera aggressiva</a:t>
            </a:r>
          </a:p>
          <a:p>
            <a:pPr>
              <a:buFont typeface="Arial" charset="0"/>
              <a:buChar char="•"/>
            </a:pPr>
            <a:endParaRPr lang="it-IT" sz="2300"/>
          </a:p>
          <a:p>
            <a:r>
              <a:rPr lang="it-IT" sz="2300"/>
              <a:t>Le altre nazioni?</a:t>
            </a:r>
          </a:p>
          <a:p>
            <a:r>
              <a:rPr lang="it-IT" sz="2300"/>
              <a:t>- </a:t>
            </a:r>
            <a:r>
              <a:rPr lang="it-IT" sz="2300" b="1"/>
              <a:t>appeasement</a:t>
            </a:r>
          </a:p>
        </p:txBody>
      </p:sp>
      <p:sp>
        <p:nvSpPr>
          <p:cNvPr id="3" name="Rectangle 2"/>
          <p:cNvSpPr txBox="1">
            <a:spLocks noChangeArrowheads="1"/>
          </p:cNvSpPr>
          <p:nvPr/>
        </p:nvSpPr>
        <p:spPr>
          <a:xfrm>
            <a:off x="457200" y="274638"/>
            <a:ext cx="8229600" cy="1143000"/>
          </a:xfrm>
          <a:prstGeom prst="rect">
            <a:avLst/>
          </a:prstGeom>
        </p:spPr>
        <p:txBody>
          <a:bodyPr/>
          <a:lstStyle/>
          <a:p>
            <a:pPr algn="ctr">
              <a:defRPr/>
            </a:pPr>
            <a:r>
              <a:rPr lang="it-IT" altLang="it-IT" sz="3800" dirty="0">
                <a:latin typeface="+mj-lt"/>
                <a:ea typeface="+mj-ea"/>
                <a:cs typeface="+mj-cs"/>
              </a:rPr>
              <a:t>Politica estera</a:t>
            </a:r>
          </a:p>
        </p:txBody>
      </p:sp>
      <p:pic>
        <p:nvPicPr>
          <p:cNvPr id="5" name="Picture 17" descr="F:\cap11\CA009689.R1.jpg"/>
          <p:cNvPicPr>
            <a:picLocks noChangeAspect="1" noChangeArrowheads="1"/>
          </p:cNvPicPr>
          <p:nvPr/>
        </p:nvPicPr>
        <p:blipFill>
          <a:blip r:embed="rId2" cstate="screen"/>
          <a:srcRect/>
          <a:stretch>
            <a:fillRect/>
          </a:stretch>
        </p:blipFill>
        <p:spPr bwMode="auto">
          <a:xfrm>
            <a:off x="4691252" y="857231"/>
            <a:ext cx="4309904" cy="5857917"/>
          </a:xfrm>
          <a:prstGeom prst="rect">
            <a:avLst/>
          </a:prstGeom>
          <a:ln>
            <a:noFill/>
          </a:ln>
          <a:effectLst>
            <a:softEdge rad="112500"/>
          </a:effectLst>
        </p:spPr>
      </p:pic>
      <p:pic>
        <p:nvPicPr>
          <p:cNvPr id="6" name="Picture 18" descr="F:\cap11\CA009689.LEG.R1.jpg"/>
          <p:cNvPicPr>
            <a:picLocks noChangeAspect="1" noChangeArrowheads="1"/>
          </p:cNvPicPr>
          <p:nvPr/>
        </p:nvPicPr>
        <p:blipFill>
          <a:blip r:embed="rId3" cstate="print"/>
          <a:srcRect/>
          <a:stretch>
            <a:fillRect/>
          </a:stretch>
        </p:blipFill>
        <p:spPr bwMode="auto">
          <a:xfrm>
            <a:off x="5715000" y="5000625"/>
            <a:ext cx="2797175" cy="1477963"/>
          </a:xfrm>
          <a:prstGeom prst="rect">
            <a:avLst/>
          </a:prstGeom>
          <a:ln>
            <a:noFill/>
          </a:ln>
          <a:effectLst>
            <a:outerShdw blurRad="292100" dist="139700" dir="2700000" algn="tl" rotWithShape="0">
              <a:srgbClr val="333333">
                <a:alpha val="65000"/>
              </a:srgbClr>
            </a:outerShdw>
          </a:effectLst>
        </p:spPr>
      </p:pic>
      <p:pic>
        <p:nvPicPr>
          <p:cNvPr id="37894" name="Picture 2" descr="Visualizza immagine di origine"/>
          <p:cNvPicPr>
            <a:picLocks noChangeAspect="1" noChangeArrowheads="1"/>
          </p:cNvPicPr>
          <p:nvPr/>
        </p:nvPicPr>
        <p:blipFill>
          <a:blip r:embed="rId4" cstate="print"/>
          <a:srcRect l="7101" b="6902"/>
          <a:stretch>
            <a:fillRect/>
          </a:stretch>
        </p:blipFill>
        <p:spPr bwMode="auto">
          <a:xfrm>
            <a:off x="285750" y="4000500"/>
            <a:ext cx="4214813" cy="23764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Visualizza immagine di origine"/>
          <p:cNvPicPr>
            <a:picLocks noChangeAspect="1" noChangeArrowheads="1"/>
          </p:cNvPicPr>
          <p:nvPr/>
        </p:nvPicPr>
        <p:blipFill>
          <a:blip r:embed="rId2" cstate="print"/>
          <a:srcRect l="7101" b="6902"/>
          <a:stretch>
            <a:fillRect/>
          </a:stretch>
        </p:blipFill>
        <p:spPr bwMode="auto">
          <a:xfrm>
            <a:off x="714348" y="500042"/>
            <a:ext cx="4214813" cy="2376488"/>
          </a:xfrm>
          <a:prstGeom prst="rect">
            <a:avLst/>
          </a:prstGeom>
          <a:noFill/>
          <a:ln w="9525">
            <a:noFill/>
            <a:miter lim="800000"/>
            <a:headEnd/>
            <a:tailEnd/>
          </a:ln>
        </p:spPr>
      </p:pic>
      <p:sp>
        <p:nvSpPr>
          <p:cNvPr id="3" name="CasellaDiTesto 2"/>
          <p:cNvSpPr txBox="1"/>
          <p:nvPr/>
        </p:nvSpPr>
        <p:spPr>
          <a:xfrm>
            <a:off x="5429256" y="1285860"/>
            <a:ext cx="2500330" cy="584775"/>
          </a:xfrm>
          <a:prstGeom prst="rect">
            <a:avLst/>
          </a:prstGeom>
          <a:noFill/>
        </p:spPr>
        <p:txBody>
          <a:bodyPr wrap="square" rtlCol="0">
            <a:spAutoFit/>
          </a:bodyPr>
          <a:lstStyle/>
          <a:p>
            <a:r>
              <a:rPr lang="it-IT" sz="3200" b="1" dirty="0" smtClean="0"/>
              <a:t>Perché?</a:t>
            </a:r>
            <a:endParaRPr lang="it-IT" sz="3200" b="1" dirty="0"/>
          </a:p>
        </p:txBody>
      </p:sp>
      <p:sp>
        <p:nvSpPr>
          <p:cNvPr id="4" name="CasellaDiTesto 3"/>
          <p:cNvSpPr txBox="1"/>
          <p:nvPr/>
        </p:nvSpPr>
        <p:spPr>
          <a:xfrm>
            <a:off x="357158" y="3143248"/>
            <a:ext cx="8429684" cy="2800767"/>
          </a:xfrm>
          <a:prstGeom prst="rect">
            <a:avLst/>
          </a:prstGeom>
          <a:noFill/>
        </p:spPr>
        <p:txBody>
          <a:bodyPr wrap="square" rtlCol="0">
            <a:spAutoFit/>
          </a:bodyPr>
          <a:lstStyle/>
          <a:p>
            <a:r>
              <a:rPr lang="it-IT" sz="2800" b="1" dirty="0" smtClean="0">
                <a:solidFill>
                  <a:srgbClr val="FF0000"/>
                </a:solidFill>
              </a:rPr>
              <a:t>NON SI VUOLE ASSOLUTAMENTE SCATENARE UN’ALTRA GUERRA</a:t>
            </a:r>
          </a:p>
          <a:p>
            <a:pPr>
              <a:buFontTx/>
              <a:buChar char="-"/>
            </a:pPr>
            <a:r>
              <a:rPr lang="it-IT" sz="2400" dirty="0" smtClean="0"/>
              <a:t> Fresco ricordo della devastante Grande guerra</a:t>
            </a:r>
          </a:p>
          <a:p>
            <a:pPr>
              <a:buFontTx/>
              <a:buChar char="-"/>
            </a:pPr>
            <a:r>
              <a:rPr lang="it-IT" sz="2400" dirty="0" smtClean="0"/>
              <a:t> Si spera che Hitler, dopo le prime concessioni, si fermi</a:t>
            </a:r>
          </a:p>
          <a:p>
            <a:endParaRPr lang="it-IT" sz="2400" dirty="0" smtClean="0"/>
          </a:p>
          <a:p>
            <a:r>
              <a:rPr lang="it-IT" sz="2400" dirty="0" smtClean="0"/>
              <a:t>La GB è incline a considerare </a:t>
            </a:r>
            <a:r>
              <a:rPr lang="it-IT" sz="2400" b="1" dirty="0" smtClean="0">
                <a:solidFill>
                  <a:srgbClr val="FF0000"/>
                </a:solidFill>
              </a:rPr>
              <a:t>INGIUSTO IL TRATTATO </a:t>
            </a:r>
            <a:r>
              <a:rPr lang="it-IT" sz="2400" b="1" dirty="0" err="1" smtClean="0">
                <a:solidFill>
                  <a:srgbClr val="FF0000"/>
                </a:solidFill>
              </a:rPr>
              <a:t>DI</a:t>
            </a:r>
            <a:r>
              <a:rPr lang="it-IT" sz="2400" b="1" dirty="0" smtClean="0">
                <a:solidFill>
                  <a:srgbClr val="FF0000"/>
                </a:solidFill>
              </a:rPr>
              <a:t> VERSAILLES</a:t>
            </a:r>
            <a:endParaRPr lang="it-IT" sz="2400" b="1" dirty="0">
              <a:solidFill>
                <a:srgbClr val="FF0000"/>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ttangolo 1"/>
          <p:cNvSpPr>
            <a:spLocks noChangeArrowheads="1"/>
          </p:cNvSpPr>
          <p:nvPr/>
        </p:nvSpPr>
        <p:spPr bwMode="auto">
          <a:xfrm>
            <a:off x="142875" y="1285875"/>
            <a:ext cx="4857750" cy="4524315"/>
          </a:xfrm>
          <a:prstGeom prst="rect">
            <a:avLst/>
          </a:prstGeom>
          <a:noFill/>
          <a:ln w="9525">
            <a:noFill/>
            <a:miter lim="800000"/>
            <a:headEnd/>
            <a:tailEnd/>
          </a:ln>
        </p:spPr>
        <p:txBody>
          <a:bodyPr>
            <a:spAutoFit/>
          </a:bodyPr>
          <a:lstStyle/>
          <a:p>
            <a:r>
              <a:rPr lang="it-IT" dirty="0"/>
              <a:t> </a:t>
            </a:r>
            <a:r>
              <a:rPr lang="it-IT" i="1" u="sng" dirty="0"/>
              <a:t>Eventi principali da ricordare</a:t>
            </a:r>
            <a:r>
              <a:rPr lang="it-IT" dirty="0"/>
              <a:t>:</a:t>
            </a:r>
          </a:p>
          <a:p>
            <a:pPr>
              <a:buFont typeface="Arial" charset="0"/>
              <a:buChar char="•"/>
            </a:pPr>
            <a:r>
              <a:rPr lang="it-IT" dirty="0"/>
              <a:t> 1933: abbandono della conferenza sul disarmo e della </a:t>
            </a:r>
            <a:r>
              <a:rPr lang="it-IT" b="1" dirty="0" err="1" smtClean="0"/>
              <a:t>SdN</a:t>
            </a:r>
            <a:endParaRPr lang="it-IT" b="1" dirty="0" smtClean="0"/>
          </a:p>
          <a:p>
            <a:pPr>
              <a:buFont typeface="Arial" charset="0"/>
              <a:buChar char="•"/>
            </a:pPr>
            <a:r>
              <a:rPr lang="it-IT" b="1" dirty="0" smtClean="0"/>
              <a:t> </a:t>
            </a:r>
            <a:r>
              <a:rPr lang="it-IT" dirty="0" smtClean="0"/>
              <a:t>tentativo di prendere l’Austria</a:t>
            </a:r>
            <a:endParaRPr lang="it-IT" dirty="0"/>
          </a:p>
          <a:p>
            <a:pPr>
              <a:buFont typeface="Arial" charset="0"/>
              <a:buChar char="•"/>
            </a:pPr>
            <a:r>
              <a:rPr lang="it-IT" dirty="0"/>
              <a:t> 1935: ripristino della </a:t>
            </a:r>
            <a:r>
              <a:rPr lang="it-IT" b="1" dirty="0"/>
              <a:t>coscrizione obbligatoria </a:t>
            </a:r>
            <a:r>
              <a:rPr lang="it-IT" dirty="0"/>
              <a:t>tedesca</a:t>
            </a:r>
          </a:p>
          <a:p>
            <a:pPr>
              <a:buFont typeface="Arial" charset="0"/>
              <a:buChar char="•"/>
            </a:pPr>
            <a:r>
              <a:rPr lang="it-IT" dirty="0"/>
              <a:t> 1935: annessione della </a:t>
            </a:r>
            <a:r>
              <a:rPr lang="it-IT" b="1" dirty="0"/>
              <a:t>Saar</a:t>
            </a:r>
          </a:p>
          <a:p>
            <a:pPr>
              <a:buFont typeface="Arial" charset="0"/>
              <a:buChar char="•"/>
            </a:pPr>
            <a:r>
              <a:rPr lang="it-IT" dirty="0"/>
              <a:t> 1936: rioccupazione militare della </a:t>
            </a:r>
            <a:r>
              <a:rPr lang="it-IT" b="1" dirty="0" err="1"/>
              <a:t>Renania</a:t>
            </a:r>
            <a:r>
              <a:rPr lang="it-IT" dirty="0"/>
              <a:t> e partecipazione alla guerra di Spagna</a:t>
            </a:r>
          </a:p>
          <a:p>
            <a:pPr>
              <a:buFont typeface="Arial" charset="0"/>
              <a:buChar char="•"/>
            </a:pPr>
            <a:r>
              <a:rPr lang="it-IT" dirty="0"/>
              <a:t> 1938: annessione </a:t>
            </a:r>
            <a:r>
              <a:rPr lang="it-IT" b="1" dirty="0"/>
              <a:t>dell’Austria</a:t>
            </a:r>
            <a:r>
              <a:rPr lang="it-IT" dirty="0"/>
              <a:t> (</a:t>
            </a:r>
            <a:r>
              <a:rPr lang="it-IT" i="1" dirty="0" err="1"/>
              <a:t>Anschluss</a:t>
            </a:r>
            <a:r>
              <a:rPr lang="it-IT" dirty="0"/>
              <a:t>)</a:t>
            </a:r>
          </a:p>
          <a:p>
            <a:pPr>
              <a:buFont typeface="Arial" charset="0"/>
              <a:buChar char="•"/>
            </a:pPr>
            <a:r>
              <a:rPr lang="it-IT" dirty="0"/>
              <a:t> 1938: il caso della Cecoslovacchia (</a:t>
            </a:r>
            <a:r>
              <a:rPr lang="it-IT" b="1" dirty="0" err="1"/>
              <a:t>sudeti</a:t>
            </a:r>
            <a:r>
              <a:rPr lang="it-IT" dirty="0"/>
              <a:t>) e la </a:t>
            </a:r>
            <a:r>
              <a:rPr lang="it-IT" b="1" dirty="0"/>
              <a:t>Conferenza di Monaco</a:t>
            </a:r>
          </a:p>
          <a:p>
            <a:pPr>
              <a:buFont typeface="Arial" charset="0"/>
              <a:buChar char="•"/>
            </a:pPr>
            <a:r>
              <a:rPr lang="it-IT" dirty="0"/>
              <a:t> 1938: la questione di </a:t>
            </a:r>
            <a:r>
              <a:rPr lang="it-IT" b="1" dirty="0"/>
              <a:t>Danzica</a:t>
            </a:r>
          </a:p>
          <a:p>
            <a:pPr>
              <a:buFont typeface="Arial" charset="0"/>
              <a:buChar char="•"/>
            </a:pPr>
            <a:r>
              <a:rPr lang="it-IT" dirty="0"/>
              <a:t> 1939: </a:t>
            </a:r>
            <a:r>
              <a:rPr lang="it-IT" b="1" dirty="0"/>
              <a:t>patto di non-aggressione </a:t>
            </a:r>
            <a:r>
              <a:rPr lang="it-IT" dirty="0"/>
              <a:t>(tra Germania e URSS)</a:t>
            </a:r>
          </a:p>
          <a:p>
            <a:pPr>
              <a:buFont typeface="Arial" charset="0"/>
              <a:buChar char="•"/>
            </a:pPr>
            <a:r>
              <a:rPr lang="it-IT" dirty="0"/>
              <a:t> 1939: primo settembre, attacco alla </a:t>
            </a:r>
            <a:r>
              <a:rPr lang="it-IT" b="1" dirty="0"/>
              <a:t>Polonia</a:t>
            </a:r>
          </a:p>
        </p:txBody>
      </p:sp>
      <p:sp>
        <p:nvSpPr>
          <p:cNvPr id="3" name="Rectangle 2"/>
          <p:cNvSpPr txBox="1">
            <a:spLocks noChangeArrowheads="1"/>
          </p:cNvSpPr>
          <p:nvPr/>
        </p:nvSpPr>
        <p:spPr>
          <a:xfrm>
            <a:off x="457200" y="274638"/>
            <a:ext cx="8229600" cy="1143000"/>
          </a:xfrm>
          <a:prstGeom prst="rect">
            <a:avLst/>
          </a:prstGeom>
        </p:spPr>
        <p:txBody>
          <a:bodyPr/>
          <a:lstStyle/>
          <a:p>
            <a:pPr algn="ctr">
              <a:defRPr/>
            </a:pPr>
            <a:r>
              <a:rPr lang="it-IT" altLang="it-IT" sz="3800" dirty="0">
                <a:latin typeface="+mj-lt"/>
                <a:ea typeface="+mj-ea"/>
                <a:cs typeface="+mj-cs"/>
              </a:rPr>
              <a:t>Politica estera</a:t>
            </a:r>
          </a:p>
        </p:txBody>
      </p:sp>
      <p:pic>
        <p:nvPicPr>
          <p:cNvPr id="5" name="Picture 17" descr="F:\cap11\CA009689.R1.jpg"/>
          <p:cNvPicPr>
            <a:picLocks noChangeAspect="1" noChangeArrowheads="1"/>
          </p:cNvPicPr>
          <p:nvPr/>
        </p:nvPicPr>
        <p:blipFill>
          <a:blip r:embed="rId2" cstate="screen"/>
          <a:srcRect/>
          <a:stretch>
            <a:fillRect/>
          </a:stretch>
        </p:blipFill>
        <p:spPr bwMode="auto">
          <a:xfrm>
            <a:off x="4991776" y="857232"/>
            <a:ext cx="4152224" cy="5643602"/>
          </a:xfrm>
          <a:prstGeom prst="rect">
            <a:avLst/>
          </a:prstGeom>
          <a:ln>
            <a:noFill/>
          </a:ln>
          <a:effectLst>
            <a:softEdge rad="112500"/>
          </a:effectLst>
        </p:spPr>
      </p:pic>
      <p:pic>
        <p:nvPicPr>
          <p:cNvPr id="6" name="Picture 18" descr="F:\cap11\CA009689.LEG.R1.jpg"/>
          <p:cNvPicPr>
            <a:picLocks noChangeAspect="1" noChangeArrowheads="1"/>
          </p:cNvPicPr>
          <p:nvPr/>
        </p:nvPicPr>
        <p:blipFill>
          <a:blip r:embed="rId3" cstate="print"/>
          <a:srcRect/>
          <a:stretch>
            <a:fillRect/>
          </a:stretch>
        </p:blipFill>
        <p:spPr bwMode="auto">
          <a:xfrm>
            <a:off x="5715000" y="5000625"/>
            <a:ext cx="2797175" cy="147796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ttangolo 1"/>
          <p:cNvSpPr>
            <a:spLocks noChangeArrowheads="1"/>
          </p:cNvSpPr>
          <p:nvPr/>
        </p:nvSpPr>
        <p:spPr bwMode="auto">
          <a:xfrm>
            <a:off x="142875" y="1714500"/>
            <a:ext cx="4857750" cy="3416300"/>
          </a:xfrm>
          <a:prstGeom prst="rect">
            <a:avLst/>
          </a:prstGeom>
          <a:noFill/>
          <a:ln w="9525">
            <a:noFill/>
            <a:miter lim="800000"/>
            <a:headEnd/>
            <a:tailEnd/>
          </a:ln>
        </p:spPr>
        <p:txBody>
          <a:bodyPr>
            <a:spAutoFit/>
          </a:bodyPr>
          <a:lstStyle/>
          <a:p>
            <a:r>
              <a:rPr lang="it-IT" sz="2400" b="1"/>
              <a:t>Patto di non aggressione </a:t>
            </a:r>
            <a:r>
              <a:rPr lang="it-IT" sz="2400"/>
              <a:t>(23 agosto 1939, patto Ribbentrop-Molotov). </a:t>
            </a:r>
          </a:p>
          <a:p>
            <a:endParaRPr lang="it-IT" sz="2400"/>
          </a:p>
          <a:p>
            <a:r>
              <a:rPr lang="it-IT" sz="2400"/>
              <a:t>In un </a:t>
            </a:r>
            <a:r>
              <a:rPr lang="it-IT" sz="2400" i="1"/>
              <a:t>protocollo segreto</a:t>
            </a:r>
            <a:r>
              <a:rPr lang="it-IT" sz="2400"/>
              <a:t> si diceva che in caso di guerra con la Polonia, alla fine la </a:t>
            </a:r>
            <a:r>
              <a:rPr lang="it-IT" sz="2400" b="1"/>
              <a:t>Polonia</a:t>
            </a:r>
            <a:r>
              <a:rPr lang="it-IT" sz="2400"/>
              <a:t> stessa sarebbe stata </a:t>
            </a:r>
            <a:r>
              <a:rPr lang="it-IT" sz="2400" b="1"/>
              <a:t>spartita</a:t>
            </a:r>
            <a:r>
              <a:rPr lang="it-IT" sz="2400"/>
              <a:t> tra Germania e URSS. </a:t>
            </a:r>
            <a:endParaRPr lang="it-IT" sz="2300" b="1"/>
          </a:p>
        </p:txBody>
      </p:sp>
      <p:sp>
        <p:nvSpPr>
          <p:cNvPr id="3" name="Rectangle 2"/>
          <p:cNvSpPr txBox="1">
            <a:spLocks noChangeArrowheads="1"/>
          </p:cNvSpPr>
          <p:nvPr/>
        </p:nvSpPr>
        <p:spPr>
          <a:xfrm>
            <a:off x="457200" y="274638"/>
            <a:ext cx="8229600" cy="1143000"/>
          </a:xfrm>
          <a:prstGeom prst="rect">
            <a:avLst/>
          </a:prstGeom>
        </p:spPr>
        <p:txBody>
          <a:bodyPr/>
          <a:lstStyle/>
          <a:p>
            <a:pPr algn="ctr">
              <a:defRPr/>
            </a:pPr>
            <a:r>
              <a:rPr lang="it-IT" altLang="it-IT" sz="3800" dirty="0">
                <a:latin typeface="+mj-lt"/>
                <a:ea typeface="+mj-ea"/>
                <a:cs typeface="+mj-cs"/>
              </a:rPr>
              <a:t>Politica estera</a:t>
            </a:r>
          </a:p>
        </p:txBody>
      </p:sp>
      <p:pic>
        <p:nvPicPr>
          <p:cNvPr id="38916" name="Picture 2" descr="Visualizza immagine di origine"/>
          <p:cNvPicPr>
            <a:picLocks noChangeAspect="1" noChangeArrowheads="1"/>
          </p:cNvPicPr>
          <p:nvPr/>
        </p:nvPicPr>
        <p:blipFill>
          <a:blip r:embed="rId2" cstate="print"/>
          <a:srcRect/>
          <a:stretch>
            <a:fillRect/>
          </a:stretch>
        </p:blipFill>
        <p:spPr bwMode="auto">
          <a:xfrm>
            <a:off x="4929188" y="1571625"/>
            <a:ext cx="4064000" cy="3603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Visualizza immagine di origine"/>
          <p:cNvPicPr>
            <a:picLocks noChangeAspect="1" noChangeArrowheads="1"/>
          </p:cNvPicPr>
          <p:nvPr/>
        </p:nvPicPr>
        <p:blipFill>
          <a:blip r:embed="rId2" cstate="print"/>
          <a:srcRect l="6757" t="13514" b="8783"/>
          <a:stretch>
            <a:fillRect/>
          </a:stretch>
        </p:blipFill>
        <p:spPr bwMode="auto">
          <a:xfrm>
            <a:off x="6072198" y="2214554"/>
            <a:ext cx="2957511" cy="1643074"/>
          </a:xfrm>
          <a:prstGeom prst="rect">
            <a:avLst/>
          </a:prstGeom>
          <a:noFill/>
        </p:spPr>
      </p:pic>
      <p:sp>
        <p:nvSpPr>
          <p:cNvPr id="7170" name="Rectangle 3"/>
          <p:cNvSpPr>
            <a:spLocks noGrp="1" noChangeArrowheads="1"/>
          </p:cNvSpPr>
          <p:nvPr>
            <p:ph idx="1"/>
          </p:nvPr>
        </p:nvSpPr>
        <p:spPr/>
        <p:txBody>
          <a:bodyPr/>
          <a:lstStyle/>
          <a:p>
            <a:pPr algn="ctr" eaLnBrk="1" hangingPunct="1">
              <a:buFont typeface="Arial" charset="0"/>
              <a:buNone/>
            </a:pPr>
            <a:r>
              <a:rPr lang="it-IT" altLang="it-IT" dirty="0" smtClean="0">
                <a:sym typeface="Wingdings" pitchFamily="2" charset="2"/>
              </a:rPr>
              <a:t>LA GERMANIA NON PUÒ PAGARE SE NON SI RISOLLEVA.</a:t>
            </a:r>
            <a:endParaRPr lang="it-IT" altLang="it-IT" dirty="0" smtClean="0"/>
          </a:p>
          <a:p>
            <a:pPr eaLnBrk="1" hangingPunct="1"/>
            <a:endParaRPr lang="it-IT" altLang="it-IT" dirty="0" smtClean="0"/>
          </a:p>
          <a:p>
            <a:pPr eaLnBrk="1" hangingPunct="1"/>
            <a:endParaRPr lang="it-IT" altLang="it-IT" dirty="0" smtClean="0"/>
          </a:p>
          <a:p>
            <a:pPr eaLnBrk="1" hangingPunct="1"/>
            <a:r>
              <a:rPr lang="it-IT" altLang="it-IT" b="1" dirty="0" smtClean="0"/>
              <a:t>LINEA AMERICANA</a:t>
            </a:r>
            <a:r>
              <a:rPr lang="it-IT" altLang="it-IT" dirty="0" smtClean="0"/>
              <a:t>: </a:t>
            </a:r>
            <a:r>
              <a:rPr lang="it-IT" altLang="it-IT" b="1" dirty="0" smtClean="0"/>
              <a:t>massicci prestiti</a:t>
            </a:r>
            <a:r>
              <a:rPr lang="it-IT" altLang="it-IT" dirty="0" smtClean="0"/>
              <a:t> americani e riduzione delle riparazioni (</a:t>
            </a:r>
            <a:r>
              <a:rPr lang="it-IT" altLang="it-IT" b="1" dirty="0" smtClean="0">
                <a:solidFill>
                  <a:srgbClr val="FF0000"/>
                </a:solidFill>
              </a:rPr>
              <a:t>PIANO DAWES</a:t>
            </a:r>
            <a:r>
              <a:rPr lang="it-IT" altLang="it-IT" dirty="0" smtClean="0"/>
              <a:t>, 1924)</a:t>
            </a:r>
          </a:p>
          <a:p>
            <a:pPr eaLnBrk="1" hangingPunct="1"/>
            <a:r>
              <a:rPr lang="it-IT" altLang="it-IT" b="1" dirty="0" smtClean="0"/>
              <a:t>RIPRESA</a:t>
            </a:r>
            <a:r>
              <a:rPr lang="it-IT" altLang="it-IT" dirty="0" smtClean="0"/>
              <a:t> tedesca dell’industria e del capitalismo, almeno fino alla crisi del 1929</a:t>
            </a:r>
          </a:p>
        </p:txBody>
      </p:sp>
      <p:sp>
        <p:nvSpPr>
          <p:cNvPr id="7171" name="Titolo 3"/>
          <p:cNvSpPr>
            <a:spLocks noGrp="1"/>
          </p:cNvSpPr>
          <p:nvPr>
            <p:ph type="title"/>
          </p:nvPr>
        </p:nvSpPr>
        <p:spPr/>
        <p:txBody>
          <a:bodyPr/>
          <a:lstStyle/>
          <a:p>
            <a:r>
              <a:rPr lang="it-IT" dirty="0" smtClean="0"/>
              <a:t>RIPARAZIONI </a:t>
            </a:r>
            <a:r>
              <a:rPr lang="it-IT" dirty="0" err="1" smtClean="0"/>
              <a:t>DI</a:t>
            </a:r>
            <a:r>
              <a:rPr lang="it-IT" dirty="0" smtClean="0"/>
              <a:t> GUERRA</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Visualizza immagine di origine"/>
          <p:cNvPicPr>
            <a:picLocks noChangeAspect="1" noChangeArrowheads="1"/>
          </p:cNvPicPr>
          <p:nvPr/>
        </p:nvPicPr>
        <p:blipFill>
          <a:blip r:embed="rId2" cstate="print"/>
          <a:srcRect t="1430"/>
          <a:stretch>
            <a:fillRect/>
          </a:stretch>
        </p:blipFill>
        <p:spPr bwMode="auto">
          <a:xfrm>
            <a:off x="428625" y="928688"/>
            <a:ext cx="8170863" cy="4929187"/>
          </a:xfrm>
          <a:prstGeom prst="rect">
            <a:avLst/>
          </a:prstGeom>
          <a:noFill/>
          <a:ln w="9525">
            <a:noFill/>
            <a:miter lim="800000"/>
            <a:headEnd/>
            <a:tailEnd/>
          </a:ln>
        </p:spPr>
      </p:pic>
      <p:sp>
        <p:nvSpPr>
          <p:cNvPr id="3" name="CasellaDiTesto 2"/>
          <p:cNvSpPr txBox="1"/>
          <p:nvPr/>
        </p:nvSpPr>
        <p:spPr>
          <a:xfrm>
            <a:off x="0" y="2071678"/>
            <a:ext cx="428596" cy="369332"/>
          </a:xfrm>
          <a:prstGeom prst="rect">
            <a:avLst/>
          </a:prstGeom>
          <a:noFill/>
        </p:spPr>
        <p:txBody>
          <a:bodyPr wrap="square" rtlCol="0">
            <a:spAutoFit/>
          </a:bodyPr>
          <a:lstStyle/>
          <a:p>
            <a:r>
              <a:rPr lang="it-IT" dirty="0" smtClean="0"/>
              <a:t>%</a:t>
            </a:r>
            <a:endParaRPr lang="it-IT" dirty="0"/>
          </a:p>
        </p:txBody>
      </p:sp>
      <p:sp>
        <p:nvSpPr>
          <p:cNvPr id="4" name="CasellaDiTesto 3"/>
          <p:cNvSpPr txBox="1"/>
          <p:nvPr/>
        </p:nvSpPr>
        <p:spPr>
          <a:xfrm>
            <a:off x="5214942" y="5929330"/>
            <a:ext cx="3429024" cy="646331"/>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b="1" dirty="0" smtClean="0">
                <a:solidFill>
                  <a:srgbClr val="FF0000"/>
                </a:solidFill>
              </a:rPr>
              <a:t>CRISI DEL 1929</a:t>
            </a:r>
          </a:p>
          <a:p>
            <a:pPr algn="ctr"/>
            <a:r>
              <a:rPr lang="it-IT" dirty="0" smtClean="0">
                <a:solidFill>
                  <a:schemeClr val="tx1"/>
                </a:solidFill>
              </a:rPr>
              <a:t>LA SITUAZIONE SI AGGRAVA</a:t>
            </a:r>
            <a:endParaRPr lang="it-IT" dirty="0">
              <a:solidFill>
                <a:schemeClr val="tx1"/>
              </a:solidFill>
            </a:endParaRPr>
          </a:p>
        </p:txBody>
      </p:sp>
      <p:cxnSp>
        <p:nvCxnSpPr>
          <p:cNvPr id="6" name="Connettore 2 5"/>
          <p:cNvCxnSpPr>
            <a:stCxn id="4" idx="0"/>
          </p:cNvCxnSpPr>
          <p:nvPr/>
        </p:nvCxnSpPr>
        <p:spPr>
          <a:xfrm rot="16200000" flipV="1">
            <a:off x="5929322" y="4929198"/>
            <a:ext cx="857256" cy="114300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Visualizza immagine di origine"/>
          <p:cNvPicPr>
            <a:picLocks noChangeAspect="1" noChangeArrowheads="1"/>
          </p:cNvPicPr>
          <p:nvPr/>
        </p:nvPicPr>
        <p:blipFill>
          <a:blip r:embed="rId2" cstate="print"/>
          <a:srcRect/>
          <a:stretch>
            <a:fillRect/>
          </a:stretch>
        </p:blipFill>
        <p:spPr bwMode="auto">
          <a:xfrm>
            <a:off x="5429256" y="4286256"/>
            <a:ext cx="3571868" cy="2381246"/>
          </a:xfrm>
          <a:prstGeom prst="rect">
            <a:avLst/>
          </a:prstGeom>
          <a:noFill/>
        </p:spPr>
      </p:pic>
      <p:sp>
        <p:nvSpPr>
          <p:cNvPr id="2" name="CasellaDiTesto 1"/>
          <p:cNvSpPr txBox="1"/>
          <p:nvPr/>
        </p:nvSpPr>
        <p:spPr>
          <a:xfrm>
            <a:off x="500034" y="642918"/>
            <a:ext cx="8358246" cy="5262979"/>
          </a:xfrm>
          <a:prstGeom prst="rect">
            <a:avLst/>
          </a:prstGeom>
          <a:noFill/>
        </p:spPr>
        <p:txBody>
          <a:bodyPr wrap="square" rtlCol="0">
            <a:spAutoFit/>
          </a:bodyPr>
          <a:lstStyle/>
          <a:p>
            <a:pPr algn="ctr"/>
            <a:r>
              <a:rPr lang="it-IT" sz="2800" dirty="0" smtClean="0">
                <a:latin typeface="+mj-lt"/>
              </a:rPr>
              <a:t>Su queste basi si gioca il futuro </a:t>
            </a:r>
          </a:p>
          <a:p>
            <a:pPr algn="ctr"/>
            <a:r>
              <a:rPr lang="it-IT" sz="2800" b="1" dirty="0" smtClean="0">
                <a:solidFill>
                  <a:srgbClr val="FF0000"/>
                </a:solidFill>
                <a:latin typeface="+mj-lt"/>
              </a:rPr>
              <a:t>SUCCESSO</a:t>
            </a:r>
            <a:r>
              <a:rPr lang="it-IT" sz="2800" dirty="0" smtClean="0">
                <a:latin typeface="+mj-lt"/>
              </a:rPr>
              <a:t> del partito nazista</a:t>
            </a:r>
          </a:p>
          <a:p>
            <a:endParaRPr lang="it-IT" sz="2800" dirty="0" smtClean="0">
              <a:latin typeface="+mj-lt"/>
            </a:endParaRPr>
          </a:p>
          <a:p>
            <a:pPr>
              <a:buFontTx/>
              <a:buChar char="-"/>
            </a:pPr>
            <a:r>
              <a:rPr lang="it-IT" sz="2800" dirty="0" smtClean="0">
                <a:latin typeface="+mj-lt"/>
              </a:rPr>
              <a:t> </a:t>
            </a:r>
            <a:r>
              <a:rPr lang="it-IT" sz="2800" b="1" dirty="0" smtClean="0">
                <a:solidFill>
                  <a:srgbClr val="FF0000"/>
                </a:solidFill>
                <a:latin typeface="+mj-lt"/>
              </a:rPr>
              <a:t>MALCONTENTO DIFFUSO</a:t>
            </a:r>
            <a:r>
              <a:rPr lang="it-IT" sz="2800" dirty="0" smtClean="0">
                <a:latin typeface="+mj-lt"/>
              </a:rPr>
              <a:t>: disoccupazione, inflazione, miseria; sentimento comune di rivalsa; volontà di cancellare Versailles</a:t>
            </a:r>
          </a:p>
          <a:p>
            <a:pPr>
              <a:buFontTx/>
              <a:buChar char="-"/>
            </a:pPr>
            <a:endParaRPr lang="it-IT" sz="2800" dirty="0" smtClean="0">
              <a:latin typeface="+mj-lt"/>
            </a:endParaRPr>
          </a:p>
          <a:p>
            <a:r>
              <a:rPr lang="it-IT" sz="2800" dirty="0" smtClean="0">
                <a:latin typeface="+mj-lt"/>
              </a:rPr>
              <a:t>In più si indicano degli </a:t>
            </a:r>
            <a:r>
              <a:rPr lang="it-IT" sz="2800" b="1" dirty="0" smtClean="0">
                <a:solidFill>
                  <a:srgbClr val="FF0000"/>
                </a:solidFill>
                <a:latin typeface="+mj-lt"/>
              </a:rPr>
              <a:t>AVVERSARI</a:t>
            </a:r>
            <a:r>
              <a:rPr lang="it-IT" sz="2800" dirty="0" smtClean="0">
                <a:latin typeface="+mj-lt"/>
              </a:rPr>
              <a:t> (ciò contribuisce ad </a:t>
            </a:r>
            <a:r>
              <a:rPr lang="it-IT" sz="2800" b="1" dirty="0" smtClean="0">
                <a:latin typeface="+mj-lt"/>
              </a:rPr>
              <a:t>UNIFICARE</a:t>
            </a:r>
            <a:r>
              <a:rPr lang="it-IT" sz="2800" dirty="0" smtClean="0">
                <a:latin typeface="+mj-lt"/>
              </a:rPr>
              <a:t>):</a:t>
            </a:r>
          </a:p>
          <a:p>
            <a:pPr>
              <a:buFontTx/>
              <a:buChar char="-"/>
            </a:pPr>
            <a:r>
              <a:rPr lang="it-IT" sz="2800" dirty="0" smtClean="0">
                <a:latin typeface="+mj-lt"/>
              </a:rPr>
              <a:t> Le </a:t>
            </a:r>
            <a:r>
              <a:rPr lang="it-IT" sz="2800" b="1" dirty="0" smtClean="0">
                <a:latin typeface="+mj-lt"/>
              </a:rPr>
              <a:t>democrazie</a:t>
            </a:r>
            <a:r>
              <a:rPr lang="it-IT" sz="2800" dirty="0" smtClean="0">
                <a:latin typeface="+mj-lt"/>
              </a:rPr>
              <a:t> liberali</a:t>
            </a:r>
          </a:p>
          <a:p>
            <a:pPr>
              <a:buFontTx/>
              <a:buChar char="-"/>
            </a:pPr>
            <a:r>
              <a:rPr lang="it-IT" sz="2800" dirty="0" smtClean="0">
                <a:latin typeface="+mj-lt"/>
              </a:rPr>
              <a:t> Il </a:t>
            </a:r>
            <a:r>
              <a:rPr lang="it-IT" sz="2800" b="1" dirty="0" smtClean="0">
                <a:latin typeface="+mj-lt"/>
              </a:rPr>
              <a:t>comunismo</a:t>
            </a:r>
            <a:r>
              <a:rPr lang="it-IT" sz="2800" dirty="0" smtClean="0">
                <a:latin typeface="+mj-lt"/>
              </a:rPr>
              <a:t> (bolscevismo)</a:t>
            </a:r>
          </a:p>
          <a:p>
            <a:pPr>
              <a:buFontTx/>
              <a:buChar char="-"/>
            </a:pPr>
            <a:r>
              <a:rPr lang="it-IT" sz="2800" dirty="0" smtClean="0">
                <a:latin typeface="+mj-lt"/>
              </a:rPr>
              <a:t> Gli </a:t>
            </a:r>
            <a:r>
              <a:rPr lang="it-IT" sz="2800" b="1" dirty="0" smtClean="0">
                <a:latin typeface="+mj-lt"/>
              </a:rPr>
              <a:t>ebrei</a:t>
            </a:r>
            <a:endParaRPr lang="it-IT" sz="2800" b="1" dirty="0">
              <a:latin typeface="+mj-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it-IT" altLang="it-IT" sz="3800" dirty="0" smtClean="0"/>
              <a:t>ADOLF HITLER</a:t>
            </a:r>
          </a:p>
        </p:txBody>
      </p:sp>
      <p:sp>
        <p:nvSpPr>
          <p:cNvPr id="9219" name="Rectangle 3"/>
          <p:cNvSpPr>
            <a:spLocks noGrp="1" noChangeArrowheads="1"/>
          </p:cNvSpPr>
          <p:nvPr>
            <p:ph idx="1"/>
          </p:nvPr>
        </p:nvSpPr>
        <p:spPr>
          <a:xfrm>
            <a:off x="428625" y="1357313"/>
            <a:ext cx="5186363" cy="4525962"/>
          </a:xfrm>
        </p:spPr>
        <p:txBody>
          <a:bodyPr/>
          <a:lstStyle/>
          <a:p>
            <a:pPr eaLnBrk="1" hangingPunct="1"/>
            <a:r>
              <a:rPr lang="it-IT" altLang="it-IT" dirty="0" smtClean="0"/>
              <a:t>Austria, 20 aprile 1889</a:t>
            </a:r>
            <a:endParaRPr lang="it-IT" altLang="it-IT" b="1" dirty="0" smtClean="0"/>
          </a:p>
          <a:p>
            <a:pPr eaLnBrk="1" hangingPunct="1"/>
            <a:r>
              <a:rPr lang="it-IT" altLang="it-IT" dirty="0" smtClean="0"/>
              <a:t>Volontario nell’esercito tedesco nella Grande guerra</a:t>
            </a:r>
          </a:p>
          <a:p>
            <a:pPr eaLnBrk="1" hangingPunct="1"/>
            <a:r>
              <a:rPr lang="it-IT" altLang="it-IT" dirty="0" smtClean="0"/>
              <a:t>Dal 1921, a Monaco, assume la guida del neonato </a:t>
            </a:r>
            <a:r>
              <a:rPr lang="it-IT" altLang="it-IT" b="1" dirty="0" smtClean="0"/>
              <a:t>Partito Nazionalsocialista tedesco dei Lavoratori</a:t>
            </a:r>
          </a:p>
          <a:p>
            <a:pPr eaLnBrk="1" hangingPunct="1"/>
            <a:endParaRPr lang="it-IT" altLang="it-IT" sz="2600" b="1" dirty="0" smtClean="0"/>
          </a:p>
        </p:txBody>
      </p:sp>
      <p:pic>
        <p:nvPicPr>
          <p:cNvPr id="4" name="Immagine 3" descr="488C15D400000578-0-image-a-61_1516826335015.jpg"/>
          <p:cNvPicPr>
            <a:picLocks noChangeAspect="1"/>
          </p:cNvPicPr>
          <p:nvPr/>
        </p:nvPicPr>
        <p:blipFill>
          <a:blip r:embed="rId2" cstate="print"/>
          <a:srcRect l="20684" b="8000"/>
          <a:stretch>
            <a:fillRect/>
          </a:stretch>
        </p:blipFill>
        <p:spPr>
          <a:xfrm>
            <a:off x="5786438" y="1357313"/>
            <a:ext cx="3108325" cy="4929187"/>
          </a:xfrm>
          <a:prstGeom prst="rect">
            <a:avLst/>
          </a:prstGeom>
          <a:ln>
            <a:noFill/>
          </a:ln>
          <a:effectLst>
            <a:outerShdw blurRad="292100" dist="139700" dir="2700000" algn="tl" rotWithShape="0">
              <a:srgbClr val="333333">
                <a:alpha val="65000"/>
              </a:srgbClr>
            </a:outerShdw>
          </a:effectLst>
        </p:spPr>
      </p:pic>
      <p:cxnSp>
        <p:nvCxnSpPr>
          <p:cNvPr id="9" name="Connettore 2 8"/>
          <p:cNvCxnSpPr/>
          <p:nvPr/>
        </p:nvCxnSpPr>
        <p:spPr>
          <a:xfrm>
            <a:off x="5429256" y="3000372"/>
            <a:ext cx="2143140" cy="142876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1400</TotalTime>
  <Words>2424</Words>
  <Application>Microsoft Office PowerPoint</Application>
  <PresentationFormat>Presentazione su schermo (4:3)</PresentationFormat>
  <Paragraphs>272</Paragraphs>
  <Slides>55</Slides>
  <Notes>0</Notes>
  <HiddenSlides>0</HiddenSlides>
  <MMClips>0</MMClips>
  <ScaleCrop>false</ScaleCrop>
  <HeadingPairs>
    <vt:vector size="4" baseType="variant">
      <vt:variant>
        <vt:lpstr>Tema</vt:lpstr>
      </vt:variant>
      <vt:variant>
        <vt:i4>1</vt:i4>
      </vt:variant>
      <vt:variant>
        <vt:lpstr>Titoli diapositive</vt:lpstr>
      </vt:variant>
      <vt:variant>
        <vt:i4>55</vt:i4>
      </vt:variant>
    </vt:vector>
  </HeadingPairs>
  <TitlesOfParts>
    <vt:vector size="56" baseType="lpstr">
      <vt:lpstr>Tema di Office</vt:lpstr>
      <vt:lpstr>NAZISMO</vt:lpstr>
      <vt:lpstr>Situazione socio-economica</vt:lpstr>
      <vt:lpstr>Diapositiva 3</vt:lpstr>
      <vt:lpstr>Diapositiva 4</vt:lpstr>
      <vt:lpstr>Diapositiva 5</vt:lpstr>
      <vt:lpstr>RIPARAZIONI DI GUERRA</vt:lpstr>
      <vt:lpstr>Diapositiva 7</vt:lpstr>
      <vt:lpstr>Diapositiva 8</vt:lpstr>
      <vt:lpstr>ADOLF HITLER</vt:lpstr>
      <vt:lpstr> Programma del Partito Nazionalsocialista dei Lavoratori</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LA FINE DELLA REPUBBLICA</vt:lpstr>
      <vt:lpstr>TOTALITARISMO NAZISTA</vt:lpstr>
      <vt:lpstr>Diapositiva 29</vt:lpstr>
      <vt:lpstr>ELIMINAZIONE DEGLI OPPOSITORI</vt:lpstr>
      <vt:lpstr>Diapositiva 31</vt:lpstr>
      <vt:lpstr>Diapositiva 32</vt:lpstr>
      <vt:lpstr>Diapositiva 33</vt:lpstr>
      <vt:lpstr>Diapositiva 34</vt:lpstr>
      <vt:lpstr>Diapositiva 35</vt:lpstr>
      <vt:lpstr>Diapositiva 36</vt:lpstr>
      <vt:lpstr>Diapositiva 37</vt:lpstr>
      <vt:lpstr>Diapositiva 38</vt:lpstr>
      <vt:lpstr>POLITICA CULTURALE</vt:lpstr>
      <vt:lpstr>Diapositiva 40</vt:lpstr>
      <vt:lpstr>Diapositiva 41</vt:lpstr>
      <vt:lpstr>Diapositiva 42</vt:lpstr>
      <vt:lpstr>Diapositiva 43</vt:lpstr>
      <vt:lpstr>Diapositiva 44</vt:lpstr>
      <vt:lpstr>Leggi di Norimberga (1935)</vt:lpstr>
      <vt:lpstr>Leggi di Norimberga (1935)</vt:lpstr>
      <vt:lpstr>Leggi di Norimberga (1935)</vt:lpstr>
      <vt:lpstr>Diapositiva 48</vt:lpstr>
      <vt:lpstr>Diapositiva 49</vt:lpstr>
      <vt:lpstr>Diapositiva 50</vt:lpstr>
      <vt:lpstr>Diapositiva 51</vt:lpstr>
      <vt:lpstr>Diapositiva 52</vt:lpstr>
      <vt:lpstr>Diapositiva 53</vt:lpstr>
      <vt:lpstr>Diapositiva 54</vt:lpstr>
      <vt:lpstr>Diapositiva 55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ORIGINI ED ASCESA DEL NAZISMO</dc:title>
  <dc:creator>p</dc:creator>
  <cp:lastModifiedBy>simone.dell@libero.it</cp:lastModifiedBy>
  <cp:revision>78</cp:revision>
  <dcterms:created xsi:type="dcterms:W3CDTF">2003-04-08T21:53:09Z</dcterms:created>
  <dcterms:modified xsi:type="dcterms:W3CDTF">2021-02-11T11:49:51Z</dcterms:modified>
</cp:coreProperties>
</file>